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media/image2.jpg" ContentType="image/jpg"/>
  <Override PartName="/ppt/media/image10.jpg" ContentType="image/jpg"/>
  <Override PartName="/ppt/media/image11.jpg" ContentType="image/jpg"/>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71" r:id="rId4"/>
    <p:sldId id="277" r:id="rId5"/>
    <p:sldId id="273" r:id="rId6"/>
    <p:sldId id="275" r:id="rId7"/>
    <p:sldId id="276" r:id="rId8"/>
    <p:sldId id="278" r:id="rId9"/>
    <p:sldId id="272"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4" r:id="rId25"/>
    <p:sldId id="279" r:id="rId26"/>
    <p:sldId id="28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4" d="100"/>
          <a:sy n="64" d="100"/>
        </p:scale>
        <p:origin x="74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heme" Target="theme/theme1.xml"/></Relationships>
</file>

<file path=ppt/media/image1.jpg>
</file>

<file path=ppt/media/image10.jpg>
</file>

<file path=ppt/media/image11.jpg>
</file>

<file path=ppt/media/image12.png>
</file>

<file path=ppt/media/image13.png>
</file>

<file path=ppt/media/image14.png>
</file>

<file path=ppt/media/image15.png>
</file>

<file path=ppt/media/image16.jpeg>
</file>

<file path=ppt/media/image17.jpeg>
</file>

<file path=ppt/media/image18.jpeg>
</file>

<file path=ppt/media/image19.png>
</file>

<file path=ppt/media/image2.jpg>
</file>

<file path=ppt/media/image20.jpeg>
</file>

<file path=ppt/media/image21.jpeg>
</file>

<file path=ppt/media/image22.jpeg>
</file>

<file path=ppt/media/image23.jpe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1CE18-2092-6142-C041-3951C5A333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9F908FC-5F02-63A5-ABA6-569FFF8E56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9B48024-9F45-8FF4-C4E2-9599A867611C}"/>
              </a:ext>
            </a:extLst>
          </p:cNvPr>
          <p:cNvSpPr>
            <a:spLocks noGrp="1"/>
          </p:cNvSpPr>
          <p:nvPr>
            <p:ph type="dt" sz="half" idx="10"/>
          </p:nvPr>
        </p:nvSpPr>
        <p:spPr/>
        <p:txBody>
          <a:bodyPr/>
          <a:lstStyle/>
          <a:p>
            <a:fld id="{8DEB67D8-D0D8-4FDC-BA4E-1EBC7D47817F}" type="datetimeFigureOut">
              <a:rPr lang="en-GB" smtClean="0"/>
              <a:t>15/07/2023</a:t>
            </a:fld>
            <a:endParaRPr lang="en-GB"/>
          </a:p>
        </p:txBody>
      </p:sp>
      <p:sp>
        <p:nvSpPr>
          <p:cNvPr id="5" name="Footer Placeholder 4">
            <a:extLst>
              <a:ext uri="{FF2B5EF4-FFF2-40B4-BE49-F238E27FC236}">
                <a16:creationId xmlns:a16="http://schemas.microsoft.com/office/drawing/2014/main" id="{8DBD8BB9-EED0-36AD-A8CC-66032A2E7E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C82D0B0-E6E5-3D44-7319-E0607CE76BEC}"/>
              </a:ext>
            </a:extLst>
          </p:cNvPr>
          <p:cNvSpPr>
            <a:spLocks noGrp="1"/>
          </p:cNvSpPr>
          <p:nvPr>
            <p:ph type="sldNum" sz="quarter" idx="12"/>
          </p:nvPr>
        </p:nvSpPr>
        <p:spPr/>
        <p:txBody>
          <a:bodyPr/>
          <a:lstStyle/>
          <a:p>
            <a:fld id="{AFBDACC0-1771-4C55-B30B-0B684D254344}" type="slidenum">
              <a:rPr lang="en-GB" smtClean="0"/>
              <a:t>‹#›</a:t>
            </a:fld>
            <a:endParaRPr lang="en-GB"/>
          </a:p>
        </p:txBody>
      </p:sp>
    </p:spTree>
    <p:extLst>
      <p:ext uri="{BB962C8B-B14F-4D97-AF65-F5344CB8AC3E}">
        <p14:creationId xmlns:p14="http://schemas.microsoft.com/office/powerpoint/2010/main" val="351128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1CC8E-F4A8-BA1E-1D6D-9A25DFEE1B4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086D22-0778-8481-BCB5-C45EA53844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7253603-3C5A-444C-A885-7E5E24A6AE5B}"/>
              </a:ext>
            </a:extLst>
          </p:cNvPr>
          <p:cNvSpPr>
            <a:spLocks noGrp="1"/>
          </p:cNvSpPr>
          <p:nvPr>
            <p:ph type="dt" sz="half" idx="10"/>
          </p:nvPr>
        </p:nvSpPr>
        <p:spPr/>
        <p:txBody>
          <a:bodyPr/>
          <a:lstStyle/>
          <a:p>
            <a:fld id="{8DEB67D8-D0D8-4FDC-BA4E-1EBC7D47817F}" type="datetimeFigureOut">
              <a:rPr lang="en-GB" smtClean="0"/>
              <a:t>15/07/2023</a:t>
            </a:fld>
            <a:endParaRPr lang="en-GB"/>
          </a:p>
        </p:txBody>
      </p:sp>
      <p:sp>
        <p:nvSpPr>
          <p:cNvPr id="5" name="Footer Placeholder 4">
            <a:extLst>
              <a:ext uri="{FF2B5EF4-FFF2-40B4-BE49-F238E27FC236}">
                <a16:creationId xmlns:a16="http://schemas.microsoft.com/office/drawing/2014/main" id="{5549D45B-A2A2-8FA3-6DB4-4B91E6C1672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D14C510-41D6-BB1C-35C8-91403806691D}"/>
              </a:ext>
            </a:extLst>
          </p:cNvPr>
          <p:cNvSpPr>
            <a:spLocks noGrp="1"/>
          </p:cNvSpPr>
          <p:nvPr>
            <p:ph type="sldNum" sz="quarter" idx="12"/>
          </p:nvPr>
        </p:nvSpPr>
        <p:spPr/>
        <p:txBody>
          <a:bodyPr/>
          <a:lstStyle/>
          <a:p>
            <a:fld id="{AFBDACC0-1771-4C55-B30B-0B684D254344}" type="slidenum">
              <a:rPr lang="en-GB" smtClean="0"/>
              <a:t>‹#›</a:t>
            </a:fld>
            <a:endParaRPr lang="en-GB"/>
          </a:p>
        </p:txBody>
      </p:sp>
    </p:spTree>
    <p:extLst>
      <p:ext uri="{BB962C8B-B14F-4D97-AF65-F5344CB8AC3E}">
        <p14:creationId xmlns:p14="http://schemas.microsoft.com/office/powerpoint/2010/main" val="1211153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1E069C-2B90-DAE4-ECA6-9150DAB644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8891BC8-8C24-1540-DDA2-977E3411D0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C9D415E-71E6-D6E0-3414-D9B7F4B344DE}"/>
              </a:ext>
            </a:extLst>
          </p:cNvPr>
          <p:cNvSpPr>
            <a:spLocks noGrp="1"/>
          </p:cNvSpPr>
          <p:nvPr>
            <p:ph type="dt" sz="half" idx="10"/>
          </p:nvPr>
        </p:nvSpPr>
        <p:spPr/>
        <p:txBody>
          <a:bodyPr/>
          <a:lstStyle/>
          <a:p>
            <a:fld id="{8DEB67D8-D0D8-4FDC-BA4E-1EBC7D47817F}" type="datetimeFigureOut">
              <a:rPr lang="en-GB" smtClean="0"/>
              <a:t>15/07/2023</a:t>
            </a:fld>
            <a:endParaRPr lang="en-GB"/>
          </a:p>
        </p:txBody>
      </p:sp>
      <p:sp>
        <p:nvSpPr>
          <p:cNvPr id="5" name="Footer Placeholder 4">
            <a:extLst>
              <a:ext uri="{FF2B5EF4-FFF2-40B4-BE49-F238E27FC236}">
                <a16:creationId xmlns:a16="http://schemas.microsoft.com/office/drawing/2014/main" id="{1D35DF6C-F23A-8115-1434-E27E4E7B883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AE0BB15-869F-6F35-C74A-62AA5F7E495F}"/>
              </a:ext>
            </a:extLst>
          </p:cNvPr>
          <p:cNvSpPr>
            <a:spLocks noGrp="1"/>
          </p:cNvSpPr>
          <p:nvPr>
            <p:ph type="sldNum" sz="quarter" idx="12"/>
          </p:nvPr>
        </p:nvSpPr>
        <p:spPr/>
        <p:txBody>
          <a:bodyPr/>
          <a:lstStyle/>
          <a:p>
            <a:fld id="{AFBDACC0-1771-4C55-B30B-0B684D254344}" type="slidenum">
              <a:rPr lang="en-GB" smtClean="0"/>
              <a:t>‹#›</a:t>
            </a:fld>
            <a:endParaRPr lang="en-GB"/>
          </a:p>
        </p:txBody>
      </p:sp>
    </p:spTree>
    <p:extLst>
      <p:ext uri="{BB962C8B-B14F-4D97-AF65-F5344CB8AC3E}">
        <p14:creationId xmlns:p14="http://schemas.microsoft.com/office/powerpoint/2010/main" val="4290356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7" name="bg object 17"/>
          <p:cNvSpPr/>
          <p:nvPr/>
        </p:nvSpPr>
        <p:spPr>
          <a:xfrm>
            <a:off x="0" y="888491"/>
            <a:ext cx="5718047" cy="5510784"/>
          </a:xfrm>
          <a:prstGeom prst="rect">
            <a:avLst/>
          </a:prstGeom>
          <a:blipFill>
            <a:blip r:embed="rId2" cstate="print"/>
            <a:stretch>
              <a:fillRect/>
            </a:stretch>
          </a:blipFill>
        </p:spPr>
        <p:txBody>
          <a:bodyPr wrap="square" lIns="0" tIns="0" rIns="0" bIns="0" rtlCol="0"/>
          <a:lstStyle/>
          <a:p>
            <a:endParaRPr/>
          </a:p>
        </p:txBody>
      </p:sp>
      <p:sp>
        <p:nvSpPr>
          <p:cNvPr id="18" name="bg object 18"/>
          <p:cNvSpPr/>
          <p:nvPr/>
        </p:nvSpPr>
        <p:spPr>
          <a:xfrm>
            <a:off x="5887211" y="1464563"/>
            <a:ext cx="5683250" cy="3533140"/>
          </a:xfrm>
          <a:custGeom>
            <a:avLst/>
            <a:gdLst/>
            <a:ahLst/>
            <a:cxnLst/>
            <a:rect l="l" t="t" r="r" b="b"/>
            <a:pathLst>
              <a:path w="5683250" h="3533140">
                <a:moveTo>
                  <a:pt x="5682995" y="0"/>
                </a:moveTo>
                <a:lnTo>
                  <a:pt x="0" y="0"/>
                </a:lnTo>
                <a:lnTo>
                  <a:pt x="0" y="3532632"/>
                </a:lnTo>
                <a:lnTo>
                  <a:pt x="5682995" y="3532632"/>
                </a:lnTo>
                <a:lnTo>
                  <a:pt x="5682995" y="0"/>
                </a:lnTo>
                <a:close/>
              </a:path>
            </a:pathLst>
          </a:custGeom>
          <a:solidFill>
            <a:srgbClr val="843B0C"/>
          </a:solidFill>
        </p:spPr>
        <p:txBody>
          <a:bodyPr wrap="square" lIns="0" tIns="0" rIns="0" bIns="0" rtlCol="0"/>
          <a:lstStyle/>
          <a:p>
            <a:endParaRPr/>
          </a:p>
        </p:txBody>
      </p:sp>
      <p:sp>
        <p:nvSpPr>
          <p:cNvPr id="2" name="Holder 2"/>
          <p:cNvSpPr>
            <a:spLocks noGrp="1"/>
          </p:cNvSpPr>
          <p:nvPr>
            <p:ph type="ctrTitle"/>
          </p:nvPr>
        </p:nvSpPr>
        <p:spPr>
          <a:xfrm>
            <a:off x="727329" y="1704543"/>
            <a:ext cx="10737341" cy="186055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7/15/2023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pic>
        <p:nvPicPr>
          <p:cNvPr id="7" name="object 5">
            <a:extLst>
              <a:ext uri="{FF2B5EF4-FFF2-40B4-BE49-F238E27FC236}">
                <a16:creationId xmlns:a16="http://schemas.microsoft.com/office/drawing/2014/main" id="{81A7C9B3-4398-CDCD-3425-949F52D7D246}"/>
              </a:ext>
            </a:extLst>
          </p:cNvPr>
          <p:cNvPicPr/>
          <p:nvPr userDrawn="1"/>
        </p:nvPicPr>
        <p:blipFill>
          <a:blip r:embed="rId3" cstate="print"/>
          <a:stretch>
            <a:fillRect/>
          </a:stretch>
        </p:blipFill>
        <p:spPr>
          <a:xfrm>
            <a:off x="1" y="-8382"/>
            <a:ext cx="1676400" cy="896873"/>
          </a:xfrm>
          <a:prstGeom prst="rect">
            <a:avLst/>
          </a:prstGeom>
        </p:spPr>
      </p:pic>
    </p:spTree>
    <p:extLst>
      <p:ext uri="{BB962C8B-B14F-4D97-AF65-F5344CB8AC3E}">
        <p14:creationId xmlns:p14="http://schemas.microsoft.com/office/powerpoint/2010/main" val="9337498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1" i="0">
                <a:solidFill>
                  <a:schemeClr val="tx1"/>
                </a:solidFill>
                <a:latin typeface="Georgia"/>
                <a:cs typeface="Georgi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7/15/2023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2649598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1" i="0">
                <a:solidFill>
                  <a:schemeClr val="tx1"/>
                </a:solidFill>
                <a:latin typeface="Georgia"/>
                <a:cs typeface="Georgia"/>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7/15/2023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7749136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1" i="0">
                <a:solidFill>
                  <a:schemeClr val="tx1"/>
                </a:solidFill>
                <a:latin typeface="Georgia"/>
                <a:cs typeface="Georg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7/15/2023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084455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338327" y="167639"/>
            <a:ext cx="1900427" cy="629411"/>
          </a:xfrm>
          <a:prstGeom prst="rect">
            <a:avLst/>
          </a:prstGeom>
          <a:blipFill>
            <a:blip r:embed="rId2" cstate="print"/>
            <a:stretch>
              <a:fillRect/>
            </a:stretch>
          </a:blipFill>
        </p:spPr>
        <p:txBody>
          <a:bodyPr wrap="square" lIns="0" tIns="0" rIns="0" bIns="0" rtlCol="0"/>
          <a:lstStyle/>
          <a:p>
            <a:endParaRPr/>
          </a:p>
        </p:txBody>
      </p:sp>
      <p:sp>
        <p:nvSpPr>
          <p:cNvPr id="17" name="bg object 17"/>
          <p:cNvSpPr/>
          <p:nvPr/>
        </p:nvSpPr>
        <p:spPr>
          <a:xfrm>
            <a:off x="0" y="0"/>
            <a:ext cx="12192000" cy="6858000"/>
          </a:xfrm>
          <a:prstGeom prst="rect">
            <a:avLst/>
          </a:prstGeom>
          <a:blipFill>
            <a:blip r:embed="rId3" cstate="print"/>
            <a:stretch>
              <a:fillRect/>
            </a:stretch>
          </a:blip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7/15/2023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42362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ECA97-30A8-C147-D101-F55873C3037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FEBF9FA-B026-F826-B1A4-D0C8AC7114F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32A55D6-A4B8-8014-EE4A-5792F52616AA}"/>
              </a:ext>
            </a:extLst>
          </p:cNvPr>
          <p:cNvSpPr>
            <a:spLocks noGrp="1"/>
          </p:cNvSpPr>
          <p:nvPr>
            <p:ph type="dt" sz="half" idx="10"/>
          </p:nvPr>
        </p:nvSpPr>
        <p:spPr/>
        <p:txBody>
          <a:bodyPr/>
          <a:lstStyle/>
          <a:p>
            <a:fld id="{8DEB67D8-D0D8-4FDC-BA4E-1EBC7D47817F}" type="datetimeFigureOut">
              <a:rPr lang="en-GB" smtClean="0"/>
              <a:t>15/07/2023</a:t>
            </a:fld>
            <a:endParaRPr lang="en-GB"/>
          </a:p>
        </p:txBody>
      </p:sp>
      <p:sp>
        <p:nvSpPr>
          <p:cNvPr id="5" name="Footer Placeholder 4">
            <a:extLst>
              <a:ext uri="{FF2B5EF4-FFF2-40B4-BE49-F238E27FC236}">
                <a16:creationId xmlns:a16="http://schemas.microsoft.com/office/drawing/2014/main" id="{C843B0F9-CC90-017F-B0F7-FC40FC383A7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6D2D228-0DFC-899B-6E56-65CD1B594B11}"/>
              </a:ext>
            </a:extLst>
          </p:cNvPr>
          <p:cNvSpPr>
            <a:spLocks noGrp="1"/>
          </p:cNvSpPr>
          <p:nvPr>
            <p:ph type="sldNum" sz="quarter" idx="12"/>
          </p:nvPr>
        </p:nvSpPr>
        <p:spPr/>
        <p:txBody>
          <a:bodyPr/>
          <a:lstStyle/>
          <a:p>
            <a:fld id="{AFBDACC0-1771-4C55-B30B-0B684D254344}" type="slidenum">
              <a:rPr lang="en-GB" smtClean="0"/>
              <a:t>‹#›</a:t>
            </a:fld>
            <a:endParaRPr lang="en-GB"/>
          </a:p>
        </p:txBody>
      </p:sp>
    </p:spTree>
    <p:extLst>
      <p:ext uri="{BB962C8B-B14F-4D97-AF65-F5344CB8AC3E}">
        <p14:creationId xmlns:p14="http://schemas.microsoft.com/office/powerpoint/2010/main" val="3995659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68B5C-5C02-DA5E-048D-D18EC8D235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16DF8A0-4A04-D553-D161-C2E9674006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384E51-4004-7DB2-DC5C-0B2DB4C1E2A5}"/>
              </a:ext>
            </a:extLst>
          </p:cNvPr>
          <p:cNvSpPr>
            <a:spLocks noGrp="1"/>
          </p:cNvSpPr>
          <p:nvPr>
            <p:ph type="dt" sz="half" idx="10"/>
          </p:nvPr>
        </p:nvSpPr>
        <p:spPr/>
        <p:txBody>
          <a:bodyPr/>
          <a:lstStyle/>
          <a:p>
            <a:fld id="{8DEB67D8-D0D8-4FDC-BA4E-1EBC7D47817F}" type="datetimeFigureOut">
              <a:rPr lang="en-GB" smtClean="0"/>
              <a:t>15/07/2023</a:t>
            </a:fld>
            <a:endParaRPr lang="en-GB"/>
          </a:p>
        </p:txBody>
      </p:sp>
      <p:sp>
        <p:nvSpPr>
          <p:cNvPr id="5" name="Footer Placeholder 4">
            <a:extLst>
              <a:ext uri="{FF2B5EF4-FFF2-40B4-BE49-F238E27FC236}">
                <a16:creationId xmlns:a16="http://schemas.microsoft.com/office/drawing/2014/main" id="{13E8344A-B981-936B-942A-BCCB5637D29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75FA5D7-889C-486C-50F0-60EBB21E9D8C}"/>
              </a:ext>
            </a:extLst>
          </p:cNvPr>
          <p:cNvSpPr>
            <a:spLocks noGrp="1"/>
          </p:cNvSpPr>
          <p:nvPr>
            <p:ph type="sldNum" sz="quarter" idx="12"/>
          </p:nvPr>
        </p:nvSpPr>
        <p:spPr/>
        <p:txBody>
          <a:bodyPr/>
          <a:lstStyle/>
          <a:p>
            <a:fld id="{AFBDACC0-1771-4C55-B30B-0B684D254344}" type="slidenum">
              <a:rPr lang="en-GB" smtClean="0"/>
              <a:t>‹#›</a:t>
            </a:fld>
            <a:endParaRPr lang="en-GB"/>
          </a:p>
        </p:txBody>
      </p:sp>
    </p:spTree>
    <p:extLst>
      <p:ext uri="{BB962C8B-B14F-4D97-AF65-F5344CB8AC3E}">
        <p14:creationId xmlns:p14="http://schemas.microsoft.com/office/powerpoint/2010/main" val="354694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601C2-5233-B537-F61B-FE9F4046C65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E333433-1CB0-5E51-16E2-3664BFEFC2D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C0757CF-5DCA-1226-24A9-F2DAA219165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B3A519C-B508-878D-AD4C-0A13568895C7}"/>
              </a:ext>
            </a:extLst>
          </p:cNvPr>
          <p:cNvSpPr>
            <a:spLocks noGrp="1"/>
          </p:cNvSpPr>
          <p:nvPr>
            <p:ph type="dt" sz="half" idx="10"/>
          </p:nvPr>
        </p:nvSpPr>
        <p:spPr/>
        <p:txBody>
          <a:bodyPr/>
          <a:lstStyle/>
          <a:p>
            <a:fld id="{8DEB67D8-D0D8-4FDC-BA4E-1EBC7D47817F}" type="datetimeFigureOut">
              <a:rPr lang="en-GB" smtClean="0"/>
              <a:t>15/07/2023</a:t>
            </a:fld>
            <a:endParaRPr lang="en-GB"/>
          </a:p>
        </p:txBody>
      </p:sp>
      <p:sp>
        <p:nvSpPr>
          <p:cNvPr id="6" name="Footer Placeholder 5">
            <a:extLst>
              <a:ext uri="{FF2B5EF4-FFF2-40B4-BE49-F238E27FC236}">
                <a16:creationId xmlns:a16="http://schemas.microsoft.com/office/drawing/2014/main" id="{E8B34E34-DFB7-9E39-FD65-F73059C2177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5A33647-BC84-9460-8451-9F52321289B6}"/>
              </a:ext>
            </a:extLst>
          </p:cNvPr>
          <p:cNvSpPr>
            <a:spLocks noGrp="1"/>
          </p:cNvSpPr>
          <p:nvPr>
            <p:ph type="sldNum" sz="quarter" idx="12"/>
          </p:nvPr>
        </p:nvSpPr>
        <p:spPr/>
        <p:txBody>
          <a:bodyPr/>
          <a:lstStyle/>
          <a:p>
            <a:fld id="{AFBDACC0-1771-4C55-B30B-0B684D254344}" type="slidenum">
              <a:rPr lang="en-GB" smtClean="0"/>
              <a:t>‹#›</a:t>
            </a:fld>
            <a:endParaRPr lang="en-GB"/>
          </a:p>
        </p:txBody>
      </p:sp>
    </p:spTree>
    <p:extLst>
      <p:ext uri="{BB962C8B-B14F-4D97-AF65-F5344CB8AC3E}">
        <p14:creationId xmlns:p14="http://schemas.microsoft.com/office/powerpoint/2010/main" val="3600416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7DE4B-80E5-84CE-CCF1-3E1890369678}"/>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80EC11EA-907A-A6A7-ED5D-9B0ADDF66F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967C45-55C0-D659-AF02-90D20A600B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2FE6CB7-8DD7-4FB3-6E50-C4D6B3B12A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8C8F96-8BA1-7AA9-CB15-63DA099D5F7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0630A77F-178F-5CF5-F02E-BAA83ABBE633}"/>
              </a:ext>
            </a:extLst>
          </p:cNvPr>
          <p:cNvSpPr>
            <a:spLocks noGrp="1"/>
          </p:cNvSpPr>
          <p:nvPr>
            <p:ph type="dt" sz="half" idx="10"/>
          </p:nvPr>
        </p:nvSpPr>
        <p:spPr/>
        <p:txBody>
          <a:bodyPr/>
          <a:lstStyle/>
          <a:p>
            <a:fld id="{8DEB67D8-D0D8-4FDC-BA4E-1EBC7D47817F}" type="datetimeFigureOut">
              <a:rPr lang="en-GB" smtClean="0"/>
              <a:t>15/07/2023</a:t>
            </a:fld>
            <a:endParaRPr lang="en-GB"/>
          </a:p>
        </p:txBody>
      </p:sp>
      <p:sp>
        <p:nvSpPr>
          <p:cNvPr id="8" name="Footer Placeholder 7">
            <a:extLst>
              <a:ext uri="{FF2B5EF4-FFF2-40B4-BE49-F238E27FC236}">
                <a16:creationId xmlns:a16="http://schemas.microsoft.com/office/drawing/2014/main" id="{F98C2264-0BBC-B81B-DC1C-B674B961A43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C5F23C4-6518-4E55-F707-81BBE306D4EC}"/>
              </a:ext>
            </a:extLst>
          </p:cNvPr>
          <p:cNvSpPr>
            <a:spLocks noGrp="1"/>
          </p:cNvSpPr>
          <p:nvPr>
            <p:ph type="sldNum" sz="quarter" idx="12"/>
          </p:nvPr>
        </p:nvSpPr>
        <p:spPr/>
        <p:txBody>
          <a:bodyPr/>
          <a:lstStyle/>
          <a:p>
            <a:fld id="{AFBDACC0-1771-4C55-B30B-0B684D254344}" type="slidenum">
              <a:rPr lang="en-GB" smtClean="0"/>
              <a:t>‹#›</a:t>
            </a:fld>
            <a:endParaRPr lang="en-GB"/>
          </a:p>
        </p:txBody>
      </p:sp>
    </p:spTree>
    <p:extLst>
      <p:ext uri="{BB962C8B-B14F-4D97-AF65-F5344CB8AC3E}">
        <p14:creationId xmlns:p14="http://schemas.microsoft.com/office/powerpoint/2010/main" val="1113348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49256-5076-009B-315A-1ADB7735777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BC6DC0E-8368-DFA5-90A0-2D5A41443A84}"/>
              </a:ext>
            </a:extLst>
          </p:cNvPr>
          <p:cNvSpPr>
            <a:spLocks noGrp="1"/>
          </p:cNvSpPr>
          <p:nvPr>
            <p:ph type="dt" sz="half" idx="10"/>
          </p:nvPr>
        </p:nvSpPr>
        <p:spPr/>
        <p:txBody>
          <a:bodyPr/>
          <a:lstStyle/>
          <a:p>
            <a:fld id="{8DEB67D8-D0D8-4FDC-BA4E-1EBC7D47817F}" type="datetimeFigureOut">
              <a:rPr lang="en-GB" smtClean="0"/>
              <a:t>15/07/2023</a:t>
            </a:fld>
            <a:endParaRPr lang="en-GB"/>
          </a:p>
        </p:txBody>
      </p:sp>
      <p:sp>
        <p:nvSpPr>
          <p:cNvPr id="4" name="Footer Placeholder 3">
            <a:extLst>
              <a:ext uri="{FF2B5EF4-FFF2-40B4-BE49-F238E27FC236}">
                <a16:creationId xmlns:a16="http://schemas.microsoft.com/office/drawing/2014/main" id="{47B575EB-D8E0-80EB-560D-8D625D169123}"/>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985CD33-FA84-6C93-0400-21CDC2742036}"/>
              </a:ext>
            </a:extLst>
          </p:cNvPr>
          <p:cNvSpPr>
            <a:spLocks noGrp="1"/>
          </p:cNvSpPr>
          <p:nvPr>
            <p:ph type="sldNum" sz="quarter" idx="12"/>
          </p:nvPr>
        </p:nvSpPr>
        <p:spPr/>
        <p:txBody>
          <a:bodyPr/>
          <a:lstStyle/>
          <a:p>
            <a:fld id="{AFBDACC0-1771-4C55-B30B-0B684D254344}" type="slidenum">
              <a:rPr lang="en-GB" smtClean="0"/>
              <a:t>‹#›</a:t>
            </a:fld>
            <a:endParaRPr lang="en-GB"/>
          </a:p>
        </p:txBody>
      </p:sp>
    </p:spTree>
    <p:extLst>
      <p:ext uri="{BB962C8B-B14F-4D97-AF65-F5344CB8AC3E}">
        <p14:creationId xmlns:p14="http://schemas.microsoft.com/office/powerpoint/2010/main" val="862130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1B5CEA-245A-F6A2-9943-05B4DACE9027}"/>
              </a:ext>
            </a:extLst>
          </p:cNvPr>
          <p:cNvSpPr>
            <a:spLocks noGrp="1"/>
          </p:cNvSpPr>
          <p:nvPr>
            <p:ph type="dt" sz="half" idx="10"/>
          </p:nvPr>
        </p:nvSpPr>
        <p:spPr/>
        <p:txBody>
          <a:bodyPr/>
          <a:lstStyle/>
          <a:p>
            <a:fld id="{8DEB67D8-D0D8-4FDC-BA4E-1EBC7D47817F}" type="datetimeFigureOut">
              <a:rPr lang="en-GB" smtClean="0"/>
              <a:t>15/07/2023</a:t>
            </a:fld>
            <a:endParaRPr lang="en-GB"/>
          </a:p>
        </p:txBody>
      </p:sp>
      <p:sp>
        <p:nvSpPr>
          <p:cNvPr id="3" name="Footer Placeholder 2">
            <a:extLst>
              <a:ext uri="{FF2B5EF4-FFF2-40B4-BE49-F238E27FC236}">
                <a16:creationId xmlns:a16="http://schemas.microsoft.com/office/drawing/2014/main" id="{507840BF-C446-A11E-6A17-48AB13C6200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F81E320-06CC-A352-D31F-57E5CF3DBC9F}"/>
              </a:ext>
            </a:extLst>
          </p:cNvPr>
          <p:cNvSpPr>
            <a:spLocks noGrp="1"/>
          </p:cNvSpPr>
          <p:nvPr>
            <p:ph type="sldNum" sz="quarter" idx="12"/>
          </p:nvPr>
        </p:nvSpPr>
        <p:spPr/>
        <p:txBody>
          <a:bodyPr/>
          <a:lstStyle/>
          <a:p>
            <a:fld id="{AFBDACC0-1771-4C55-B30B-0B684D254344}" type="slidenum">
              <a:rPr lang="en-GB" smtClean="0"/>
              <a:t>‹#›</a:t>
            </a:fld>
            <a:endParaRPr lang="en-GB"/>
          </a:p>
        </p:txBody>
      </p:sp>
    </p:spTree>
    <p:extLst>
      <p:ext uri="{BB962C8B-B14F-4D97-AF65-F5344CB8AC3E}">
        <p14:creationId xmlns:p14="http://schemas.microsoft.com/office/powerpoint/2010/main" val="16892139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40DC2-C76A-614C-2077-023F53F52B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FEB2E68-C7EF-79F7-F7D8-8615C8A08B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2D1AF6E-EDBF-6A9E-30D9-A81E25E8B5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0552C1-B6AA-EEDD-DD45-8A3941340EA2}"/>
              </a:ext>
            </a:extLst>
          </p:cNvPr>
          <p:cNvSpPr>
            <a:spLocks noGrp="1"/>
          </p:cNvSpPr>
          <p:nvPr>
            <p:ph type="dt" sz="half" idx="10"/>
          </p:nvPr>
        </p:nvSpPr>
        <p:spPr/>
        <p:txBody>
          <a:bodyPr/>
          <a:lstStyle/>
          <a:p>
            <a:fld id="{8DEB67D8-D0D8-4FDC-BA4E-1EBC7D47817F}" type="datetimeFigureOut">
              <a:rPr lang="en-GB" smtClean="0"/>
              <a:t>15/07/2023</a:t>
            </a:fld>
            <a:endParaRPr lang="en-GB"/>
          </a:p>
        </p:txBody>
      </p:sp>
      <p:sp>
        <p:nvSpPr>
          <p:cNvPr id="6" name="Footer Placeholder 5">
            <a:extLst>
              <a:ext uri="{FF2B5EF4-FFF2-40B4-BE49-F238E27FC236}">
                <a16:creationId xmlns:a16="http://schemas.microsoft.com/office/drawing/2014/main" id="{6CF7FBBB-005C-8978-50E2-ED9FA815801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CE45A78-07FB-0623-1D98-AD712A420338}"/>
              </a:ext>
            </a:extLst>
          </p:cNvPr>
          <p:cNvSpPr>
            <a:spLocks noGrp="1"/>
          </p:cNvSpPr>
          <p:nvPr>
            <p:ph type="sldNum" sz="quarter" idx="12"/>
          </p:nvPr>
        </p:nvSpPr>
        <p:spPr/>
        <p:txBody>
          <a:bodyPr/>
          <a:lstStyle/>
          <a:p>
            <a:fld id="{AFBDACC0-1771-4C55-B30B-0B684D254344}" type="slidenum">
              <a:rPr lang="en-GB" smtClean="0"/>
              <a:t>‹#›</a:t>
            </a:fld>
            <a:endParaRPr lang="en-GB"/>
          </a:p>
        </p:txBody>
      </p:sp>
    </p:spTree>
    <p:extLst>
      <p:ext uri="{BB962C8B-B14F-4D97-AF65-F5344CB8AC3E}">
        <p14:creationId xmlns:p14="http://schemas.microsoft.com/office/powerpoint/2010/main" val="1735629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E0D6D-96DF-52C8-B1E2-CCABF32182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4407701-12AE-9555-3833-AA6444CABFB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66AB92A-B03F-9995-5072-E38E29FF7F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540F79-437B-950C-B9C2-626DC8C6D259}"/>
              </a:ext>
            </a:extLst>
          </p:cNvPr>
          <p:cNvSpPr>
            <a:spLocks noGrp="1"/>
          </p:cNvSpPr>
          <p:nvPr>
            <p:ph type="dt" sz="half" idx="10"/>
          </p:nvPr>
        </p:nvSpPr>
        <p:spPr/>
        <p:txBody>
          <a:bodyPr/>
          <a:lstStyle/>
          <a:p>
            <a:fld id="{8DEB67D8-D0D8-4FDC-BA4E-1EBC7D47817F}" type="datetimeFigureOut">
              <a:rPr lang="en-GB" smtClean="0"/>
              <a:t>15/07/2023</a:t>
            </a:fld>
            <a:endParaRPr lang="en-GB"/>
          </a:p>
        </p:txBody>
      </p:sp>
      <p:sp>
        <p:nvSpPr>
          <p:cNvPr id="6" name="Footer Placeholder 5">
            <a:extLst>
              <a:ext uri="{FF2B5EF4-FFF2-40B4-BE49-F238E27FC236}">
                <a16:creationId xmlns:a16="http://schemas.microsoft.com/office/drawing/2014/main" id="{ECA4FD06-3BFF-9D5A-4F11-84E535863DB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FC240D7-7555-66EF-F8EA-CD3584F882EA}"/>
              </a:ext>
            </a:extLst>
          </p:cNvPr>
          <p:cNvSpPr>
            <a:spLocks noGrp="1"/>
          </p:cNvSpPr>
          <p:nvPr>
            <p:ph type="sldNum" sz="quarter" idx="12"/>
          </p:nvPr>
        </p:nvSpPr>
        <p:spPr/>
        <p:txBody>
          <a:bodyPr/>
          <a:lstStyle/>
          <a:p>
            <a:fld id="{AFBDACC0-1771-4C55-B30B-0B684D254344}" type="slidenum">
              <a:rPr lang="en-GB" smtClean="0"/>
              <a:t>‹#›</a:t>
            </a:fld>
            <a:endParaRPr lang="en-GB"/>
          </a:p>
        </p:txBody>
      </p:sp>
    </p:spTree>
    <p:extLst>
      <p:ext uri="{BB962C8B-B14F-4D97-AF65-F5344CB8AC3E}">
        <p14:creationId xmlns:p14="http://schemas.microsoft.com/office/powerpoint/2010/main" val="2487991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2.jp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600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F8B656-3230-F5F4-C6AB-5EB74B0AC1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048DB38-7AA7-EFFF-8672-F8E350770B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A937F72-5F45-12B0-A260-1CD7DD1E4C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EB67D8-D0D8-4FDC-BA4E-1EBC7D47817F}" type="datetimeFigureOut">
              <a:rPr lang="en-GB" smtClean="0"/>
              <a:t>15/07/2023</a:t>
            </a:fld>
            <a:endParaRPr lang="en-GB"/>
          </a:p>
        </p:txBody>
      </p:sp>
      <p:sp>
        <p:nvSpPr>
          <p:cNvPr id="5" name="Footer Placeholder 4">
            <a:extLst>
              <a:ext uri="{FF2B5EF4-FFF2-40B4-BE49-F238E27FC236}">
                <a16:creationId xmlns:a16="http://schemas.microsoft.com/office/drawing/2014/main" id="{5309173E-25F0-3982-437A-C1B61FEEFA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56AD1D37-A79E-0B66-DAE2-70DB50FB83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BDACC0-1771-4C55-B30B-0B684D254344}" type="slidenum">
              <a:rPr lang="en-GB" smtClean="0"/>
              <a:t>‹#›</a:t>
            </a:fld>
            <a:endParaRPr lang="en-GB"/>
          </a:p>
        </p:txBody>
      </p:sp>
    </p:spTree>
    <p:extLst>
      <p:ext uri="{BB962C8B-B14F-4D97-AF65-F5344CB8AC3E}">
        <p14:creationId xmlns:p14="http://schemas.microsoft.com/office/powerpoint/2010/main" val="1614483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641726" y="285953"/>
            <a:ext cx="6908546" cy="391795"/>
          </a:xfrm>
          <a:prstGeom prst="rect">
            <a:avLst/>
          </a:prstGeom>
        </p:spPr>
        <p:txBody>
          <a:bodyPr wrap="square" lIns="0" tIns="0" rIns="0" bIns="0">
            <a:spAutoFit/>
          </a:bodyPr>
          <a:lstStyle>
            <a:lvl1pPr>
              <a:defRPr sz="2400" b="1" i="0">
                <a:solidFill>
                  <a:schemeClr val="tx1"/>
                </a:solidFill>
                <a:latin typeface="Georgia"/>
                <a:cs typeface="Georgia"/>
              </a:defRPr>
            </a:lvl1pPr>
          </a:lstStyle>
          <a:p>
            <a:endParaRPr/>
          </a:p>
        </p:txBody>
      </p:sp>
      <p:sp>
        <p:nvSpPr>
          <p:cNvPr id="3" name="Holder 3"/>
          <p:cNvSpPr>
            <a:spLocks noGrp="1"/>
          </p:cNvSpPr>
          <p:nvPr>
            <p:ph type="body" idx="1"/>
          </p:nvPr>
        </p:nvSpPr>
        <p:spPr>
          <a:xfrm>
            <a:off x="572211" y="2444622"/>
            <a:ext cx="11047577" cy="368427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7/15/2023</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pic>
        <p:nvPicPr>
          <p:cNvPr id="7" name="object 5">
            <a:extLst>
              <a:ext uri="{FF2B5EF4-FFF2-40B4-BE49-F238E27FC236}">
                <a16:creationId xmlns:a16="http://schemas.microsoft.com/office/drawing/2014/main" id="{CC58809D-092B-A4C7-316C-7FDE22E756EB}"/>
              </a:ext>
            </a:extLst>
          </p:cNvPr>
          <p:cNvPicPr/>
          <p:nvPr userDrawn="1"/>
        </p:nvPicPr>
        <p:blipFill>
          <a:blip r:embed="rId7" cstate="print"/>
          <a:stretch>
            <a:fillRect/>
          </a:stretch>
        </p:blipFill>
        <p:spPr>
          <a:xfrm>
            <a:off x="0" y="-8382"/>
            <a:ext cx="1447801" cy="846582"/>
          </a:xfrm>
          <a:prstGeom prst="rect">
            <a:avLst/>
          </a:prstGeom>
        </p:spPr>
      </p:pic>
    </p:spTree>
    <p:extLst>
      <p:ext uri="{BB962C8B-B14F-4D97-AF65-F5344CB8AC3E}">
        <p14:creationId xmlns:p14="http://schemas.microsoft.com/office/powerpoint/2010/main" val="37432834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2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13.xml"/><Relationship Id="rId4" Type="http://schemas.openxmlformats.org/officeDocument/2006/relationships/image" Target="../media/image11.jpg"/></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descr="Person pointing on a map">
            <a:extLst>
              <a:ext uri="{FF2B5EF4-FFF2-40B4-BE49-F238E27FC236}">
                <a16:creationId xmlns:a16="http://schemas.microsoft.com/office/drawing/2014/main" id="{90B0C8D9-E1AE-FB83-E2F7-4003B432C3BF}"/>
              </a:ext>
            </a:extLst>
          </p:cNvPr>
          <p:cNvPicPr>
            <a:picLocks noChangeAspect="1"/>
          </p:cNvPicPr>
          <p:nvPr/>
        </p:nvPicPr>
        <p:blipFill rotWithShape="1">
          <a:blip r:embed="rId2">
            <a:alphaModFix amt="50000"/>
          </a:blip>
          <a:srcRect b="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289A09FC-8993-74D2-2560-B3D355C855F6}"/>
              </a:ext>
            </a:extLst>
          </p:cNvPr>
          <p:cNvSpPr>
            <a:spLocks noGrp="1"/>
          </p:cNvSpPr>
          <p:nvPr>
            <p:ph type="ctrTitle"/>
          </p:nvPr>
        </p:nvSpPr>
        <p:spPr>
          <a:xfrm>
            <a:off x="1524000" y="1122362"/>
            <a:ext cx="9144000" cy="2900518"/>
          </a:xfrm>
        </p:spPr>
        <p:txBody>
          <a:bodyPr>
            <a:normAutofit/>
          </a:bodyPr>
          <a:lstStyle/>
          <a:p>
            <a:r>
              <a:rPr lang="en-US" b="1" dirty="0">
                <a:solidFill>
                  <a:srgbClr val="FFFFFF"/>
                </a:solidFill>
                <a:latin typeface="Arial" panose="020B0604020202020204" pitchFamily="34" charset="0"/>
                <a:cs typeface="Arial" panose="020B0604020202020204" pitchFamily="34" charset="0"/>
              </a:rPr>
              <a:t>Avenue Impact - Data Analyst  </a:t>
            </a:r>
            <a:br>
              <a:rPr lang="en-US" b="1" dirty="0">
                <a:solidFill>
                  <a:srgbClr val="FFFFFF"/>
                </a:solidFill>
                <a:latin typeface="Arial" panose="020B0604020202020204" pitchFamily="34" charset="0"/>
                <a:cs typeface="Arial" panose="020B0604020202020204" pitchFamily="34" charset="0"/>
              </a:rPr>
            </a:br>
            <a:r>
              <a:rPr lang="en-US" b="1" dirty="0">
                <a:solidFill>
                  <a:srgbClr val="FFFFFF"/>
                </a:solidFill>
                <a:latin typeface="Arial" panose="020B0604020202020204" pitchFamily="34" charset="0"/>
                <a:cs typeface="Arial" panose="020B0604020202020204" pitchFamily="34" charset="0"/>
              </a:rPr>
              <a:t>Final Project</a:t>
            </a:r>
            <a:endParaRPr lang="en-GB" b="1"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829A536D-3C87-2463-E048-55C83E730567}"/>
              </a:ext>
            </a:extLst>
          </p:cNvPr>
          <p:cNvSpPr>
            <a:spLocks noGrp="1"/>
          </p:cNvSpPr>
          <p:nvPr>
            <p:ph type="subTitle" idx="1"/>
          </p:nvPr>
        </p:nvSpPr>
        <p:spPr>
          <a:xfrm>
            <a:off x="1524000" y="4159404"/>
            <a:ext cx="9144000" cy="1098395"/>
          </a:xfrm>
        </p:spPr>
        <p:txBody>
          <a:bodyPr>
            <a:normAutofit/>
          </a:bodyPr>
          <a:lstStyle/>
          <a:p>
            <a:endParaRPr lang="en-GB" dirty="0">
              <a:solidFill>
                <a:srgbClr val="FFFFFF"/>
              </a:solidFill>
            </a:endParaRPr>
          </a:p>
        </p:txBody>
      </p:sp>
    </p:spTree>
    <p:extLst>
      <p:ext uri="{BB962C8B-B14F-4D97-AF65-F5344CB8AC3E}">
        <p14:creationId xmlns:p14="http://schemas.microsoft.com/office/powerpoint/2010/main" val="222443148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2000"/>
                                  </p:stCondLst>
                                  <p:endCondLst>
                                    <p:cond evt="begin" delay="0">
                                      <p:tn val="5"/>
                                    </p:cond>
                                  </p:end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531382" y="892871"/>
            <a:ext cx="640871" cy="5321662"/>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530788" y="643467"/>
            <a:ext cx="381465" cy="5145032"/>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18">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19747" y="643467"/>
            <a:ext cx="9923095" cy="489365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sp>
        <p:nvSpPr>
          <p:cNvPr id="4" name="Content Placeholder 2">
            <a:extLst>
              <a:ext uri="{FF2B5EF4-FFF2-40B4-BE49-F238E27FC236}">
                <a16:creationId xmlns:a16="http://schemas.microsoft.com/office/drawing/2014/main" id="{C0764F7B-7478-96BB-859C-72EE08E43AD2}"/>
              </a:ext>
            </a:extLst>
          </p:cNvPr>
          <p:cNvSpPr>
            <a:spLocks noGrp="1"/>
          </p:cNvSpPr>
          <p:nvPr>
            <p:ph idx="1"/>
          </p:nvPr>
        </p:nvSpPr>
        <p:spPr>
          <a:xfrm>
            <a:off x="2544415" y="1227469"/>
            <a:ext cx="6857173" cy="3726502"/>
          </a:xfrm>
        </p:spPr>
        <p:txBody>
          <a:bodyPr>
            <a:normAutofit/>
          </a:bodyPr>
          <a:lstStyle/>
          <a:p>
            <a:pPr marL="0" indent="0" defTabSz="584302">
              <a:spcBef>
                <a:spcPts val="639"/>
              </a:spcBef>
              <a:buNone/>
            </a:pPr>
            <a:r>
              <a:rPr lang="en-US" sz="1789" kern="1200">
                <a:solidFill>
                  <a:schemeClr val="tx1"/>
                </a:solidFill>
                <a:latin typeface="Arial" panose="020B0604020202020204" pitchFamily="34" charset="0"/>
                <a:ea typeface="+mn-ea"/>
                <a:cs typeface="Arial" panose="020B0604020202020204" pitchFamily="34" charset="0"/>
              </a:rPr>
              <a:t>b) </a:t>
            </a:r>
            <a:r>
              <a:rPr lang="en-US" sz="1789" kern="1200" spc="-4">
                <a:solidFill>
                  <a:schemeClr val="tx1"/>
                </a:solidFill>
                <a:latin typeface="Arial" panose="020B0604020202020204" pitchFamily="34" charset="0"/>
                <a:ea typeface="+mn-ea"/>
                <a:cs typeface="Arial" panose="020B0604020202020204" pitchFamily="34" charset="0"/>
              </a:rPr>
              <a:t>What </a:t>
            </a:r>
            <a:r>
              <a:rPr lang="en-US" sz="1789" kern="1200">
                <a:solidFill>
                  <a:schemeClr val="tx1"/>
                </a:solidFill>
                <a:latin typeface="Arial" panose="020B0604020202020204" pitchFamily="34" charset="0"/>
                <a:ea typeface="+mn-ea"/>
                <a:cs typeface="Arial" panose="020B0604020202020204" pitchFamily="34" charset="0"/>
              </a:rPr>
              <a:t>is </a:t>
            </a:r>
            <a:r>
              <a:rPr lang="en-US" sz="1789" kern="1200" spc="-4">
                <a:solidFill>
                  <a:schemeClr val="tx1"/>
                </a:solidFill>
                <a:latin typeface="Arial" panose="020B0604020202020204" pitchFamily="34" charset="0"/>
                <a:ea typeface="+mn-ea"/>
                <a:cs typeface="Arial" panose="020B0604020202020204" pitchFamily="34" charset="0"/>
              </a:rPr>
              <a:t>the total donation by</a:t>
            </a:r>
            <a:r>
              <a:rPr lang="en-US" sz="1789" kern="1200" spc="19">
                <a:solidFill>
                  <a:schemeClr val="tx1"/>
                </a:solidFill>
                <a:latin typeface="Arial" panose="020B0604020202020204" pitchFamily="34" charset="0"/>
                <a:ea typeface="+mn-ea"/>
                <a:cs typeface="Arial" panose="020B0604020202020204" pitchFamily="34" charset="0"/>
              </a:rPr>
              <a:t> </a:t>
            </a:r>
            <a:r>
              <a:rPr lang="en-US" sz="1789" kern="1200" spc="-4">
                <a:solidFill>
                  <a:schemeClr val="tx1"/>
                </a:solidFill>
                <a:latin typeface="Arial" panose="020B0604020202020204" pitchFamily="34" charset="0"/>
                <a:ea typeface="+mn-ea"/>
                <a:cs typeface="Arial" panose="020B0604020202020204" pitchFamily="34" charset="0"/>
              </a:rPr>
              <a:t>gender?</a:t>
            </a:r>
            <a:endParaRPr lang="en-US" sz="1789" kern="1200">
              <a:solidFill>
                <a:schemeClr val="tx1"/>
              </a:solidFill>
              <a:latin typeface="Arial" panose="020B0604020202020204" pitchFamily="34" charset="0"/>
              <a:ea typeface="+mn-ea"/>
              <a:cs typeface="Arial" panose="020B0604020202020204" pitchFamily="34" charset="0"/>
            </a:endParaRPr>
          </a:p>
          <a:p>
            <a:pPr marL="0" indent="0" defTabSz="584302">
              <a:spcBef>
                <a:spcPts val="639"/>
              </a:spcBef>
              <a:buNone/>
            </a:pPr>
            <a:endParaRPr lang="en-US" sz="1789" kern="1200">
              <a:solidFill>
                <a:schemeClr val="tx1"/>
              </a:solidFill>
              <a:latin typeface="Arial" panose="020B0604020202020204" pitchFamily="34" charset="0"/>
              <a:ea typeface="+mn-ea"/>
              <a:cs typeface="Arial" panose="020B0604020202020204" pitchFamily="34" charset="0"/>
            </a:endParaRPr>
          </a:p>
          <a:p>
            <a:pPr marL="0" indent="0" defTabSz="584302">
              <a:spcBef>
                <a:spcPts val="639"/>
              </a:spcBef>
              <a:buNone/>
            </a:pPr>
            <a:r>
              <a:rPr lang="en-US" sz="1789" b="1" kern="1200">
                <a:solidFill>
                  <a:schemeClr val="tx1"/>
                </a:solidFill>
                <a:latin typeface="Arial" panose="020B0604020202020204" pitchFamily="34" charset="0"/>
                <a:ea typeface="+mn-ea"/>
                <a:cs typeface="Arial" panose="020B0604020202020204" pitchFamily="34" charset="0"/>
              </a:rPr>
              <a:t>Syntax: </a:t>
            </a:r>
            <a:r>
              <a:rPr lang="en-US" sz="1789" kern="1200">
                <a:solidFill>
                  <a:schemeClr val="tx1"/>
                </a:solidFill>
                <a:latin typeface="Arial" panose="020B0604020202020204" pitchFamily="34" charset="0"/>
                <a:ea typeface="+mn-ea"/>
                <a:cs typeface="Arial" panose="020B0604020202020204" pitchFamily="34" charset="0"/>
              </a:rPr>
              <a:t>SELECT gender, Sum(donation) AS "Total Donation" </a:t>
            </a:r>
          </a:p>
          <a:p>
            <a:pPr marL="0" indent="0" defTabSz="584302">
              <a:spcBef>
                <a:spcPts val="639"/>
              </a:spcBef>
              <a:buNone/>
            </a:pPr>
            <a:r>
              <a:rPr lang="en-US" sz="1789" kern="1200">
                <a:solidFill>
                  <a:schemeClr val="tx1"/>
                </a:solidFill>
                <a:latin typeface="Arial" panose="020B0604020202020204" pitchFamily="34" charset="0"/>
                <a:ea typeface="+mn-ea"/>
                <a:cs typeface="Arial" panose="020B0604020202020204" pitchFamily="34" charset="0"/>
              </a:rPr>
              <a:t>	FROM </a:t>
            </a:r>
            <a:r>
              <a:rPr lang="en-US" sz="1789" kern="1200" err="1">
                <a:solidFill>
                  <a:schemeClr val="tx1"/>
                </a:solidFill>
                <a:latin typeface="Arial" panose="020B0604020202020204" pitchFamily="34" charset="0"/>
                <a:ea typeface="+mn-ea"/>
                <a:cs typeface="Arial" panose="020B0604020202020204" pitchFamily="34" charset="0"/>
              </a:rPr>
              <a:t>donation_data</a:t>
            </a:r>
            <a:r>
              <a:rPr lang="en-US" sz="1789" kern="1200">
                <a:solidFill>
                  <a:schemeClr val="tx1"/>
                </a:solidFill>
                <a:latin typeface="Arial" panose="020B0604020202020204" pitchFamily="34" charset="0"/>
                <a:ea typeface="+mn-ea"/>
                <a:cs typeface="Arial" panose="020B0604020202020204" pitchFamily="34" charset="0"/>
              </a:rPr>
              <a:t> </a:t>
            </a:r>
          </a:p>
          <a:p>
            <a:pPr marL="0" indent="0" defTabSz="584302">
              <a:spcBef>
                <a:spcPts val="639"/>
              </a:spcBef>
              <a:buNone/>
            </a:pPr>
            <a:r>
              <a:rPr lang="en-US" sz="1789" kern="1200">
                <a:solidFill>
                  <a:schemeClr val="tx1"/>
                </a:solidFill>
                <a:latin typeface="Arial" panose="020B0604020202020204" pitchFamily="34" charset="0"/>
                <a:ea typeface="+mn-ea"/>
                <a:cs typeface="Arial" panose="020B0604020202020204" pitchFamily="34" charset="0"/>
              </a:rPr>
              <a:t>	GROUP BY gender;</a:t>
            </a:r>
          </a:p>
          <a:p>
            <a:pPr marL="0" indent="0" defTabSz="584302">
              <a:spcBef>
                <a:spcPts val="639"/>
              </a:spcBef>
              <a:buNone/>
            </a:pPr>
            <a:endParaRPr lang="en-US" sz="1789" b="1" kern="1200">
              <a:solidFill>
                <a:schemeClr val="tx1"/>
              </a:solidFill>
              <a:latin typeface="Arial" panose="020B0604020202020204" pitchFamily="34" charset="0"/>
              <a:ea typeface="+mn-ea"/>
              <a:cs typeface="Arial" panose="020B0604020202020204" pitchFamily="34" charset="0"/>
            </a:endParaRPr>
          </a:p>
          <a:p>
            <a:pPr marL="0" lvl="1" indent="0" defTabSz="584302">
              <a:spcBef>
                <a:spcPts val="320"/>
              </a:spcBef>
              <a:buNone/>
            </a:pPr>
            <a:r>
              <a:rPr lang="en-US" sz="1789" b="1" kern="1200">
                <a:solidFill>
                  <a:schemeClr val="tx1"/>
                </a:solidFill>
                <a:latin typeface="Arial" panose="020B0604020202020204" pitchFamily="34" charset="0"/>
                <a:ea typeface="+mn-ea"/>
                <a:cs typeface="Arial" panose="020B0604020202020204" pitchFamily="34" charset="0"/>
              </a:rPr>
              <a:t>Data Output:</a:t>
            </a:r>
          </a:p>
          <a:p>
            <a:pPr marL="0" lvl="1" indent="0" defTabSz="584302">
              <a:spcBef>
                <a:spcPts val="320"/>
              </a:spcBef>
              <a:buNone/>
            </a:pPr>
            <a:r>
              <a:rPr lang="en-US" sz="1789" b="1" kern="1200">
                <a:solidFill>
                  <a:schemeClr val="tx1"/>
                </a:solidFill>
                <a:latin typeface="Arial" panose="020B0604020202020204" pitchFamily="34" charset="0"/>
                <a:ea typeface="+mn-ea"/>
                <a:cs typeface="Arial" panose="020B0604020202020204" pitchFamily="34" charset="0"/>
              </a:rPr>
              <a:t>	</a:t>
            </a:r>
            <a:endParaRPr lang="en-US" sz="2800" b="1">
              <a:latin typeface="Arial" panose="020B0604020202020204" pitchFamily="34" charset="0"/>
              <a:cs typeface="Arial" panose="020B0604020202020204" pitchFamily="34" charset="0"/>
            </a:endParaRPr>
          </a:p>
        </p:txBody>
      </p:sp>
      <p:graphicFrame>
        <p:nvGraphicFramePr>
          <p:cNvPr id="7" name="Table 7">
            <a:extLst>
              <a:ext uri="{FF2B5EF4-FFF2-40B4-BE49-F238E27FC236}">
                <a16:creationId xmlns:a16="http://schemas.microsoft.com/office/drawing/2014/main" id="{285B813F-5C71-FDF4-B8EF-1FC964C52AD0}"/>
              </a:ext>
            </a:extLst>
          </p:cNvPr>
          <p:cNvGraphicFramePr>
            <a:graphicFrameLocks noGrp="1"/>
          </p:cNvGraphicFramePr>
          <p:nvPr>
            <p:extLst>
              <p:ext uri="{D42A27DB-BD31-4B8C-83A1-F6EECF244321}">
                <p14:modId xmlns:p14="http://schemas.microsoft.com/office/powerpoint/2010/main" val="317386124"/>
              </p:ext>
            </p:extLst>
          </p:nvPr>
        </p:nvGraphicFramePr>
        <p:xfrm>
          <a:off x="3001815" y="3524352"/>
          <a:ext cx="8128000" cy="15544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9311865"/>
                    </a:ext>
                  </a:extLst>
                </a:gridCol>
                <a:gridCol w="4064000">
                  <a:extLst>
                    <a:ext uri="{9D8B030D-6E8A-4147-A177-3AD203B41FA5}">
                      <a16:colId xmlns:a16="http://schemas.microsoft.com/office/drawing/2014/main" val="1320960827"/>
                    </a:ext>
                  </a:extLst>
                </a:gridCol>
              </a:tblGrid>
              <a:tr h="370840">
                <a:tc>
                  <a:txBody>
                    <a:bodyPr/>
                    <a:lstStyle/>
                    <a:p>
                      <a:r>
                        <a:rPr lang="en-US" sz="2800" b="0" dirty="0">
                          <a:solidFill>
                            <a:schemeClr val="tx1"/>
                          </a:solidFill>
                          <a:latin typeface="Arial" panose="020B0604020202020204" pitchFamily="34" charset="0"/>
                          <a:cs typeface="Arial" panose="020B0604020202020204" pitchFamily="34" charset="0"/>
                        </a:rPr>
                        <a:t>Gender</a:t>
                      </a:r>
                      <a:endParaRPr lang="en-GB" sz="2800" b="0" dirty="0">
                        <a:solidFill>
                          <a:schemeClr val="tx1"/>
                        </a:solidFill>
                        <a:latin typeface="Arial" panose="020B0604020202020204" pitchFamily="34" charset="0"/>
                        <a:cs typeface="Arial" panose="020B0604020202020204" pitchFamily="34" charset="0"/>
                      </a:endParaRPr>
                    </a:p>
                  </a:txBody>
                  <a:tcPr>
                    <a:noFill/>
                  </a:tcPr>
                </a:tc>
                <a:tc>
                  <a:txBody>
                    <a:bodyPr/>
                    <a:lstStyle/>
                    <a:p>
                      <a:r>
                        <a:rPr lang="en-US" sz="2800" b="0" dirty="0">
                          <a:solidFill>
                            <a:schemeClr val="tx1"/>
                          </a:solidFill>
                          <a:latin typeface="Arial" panose="020B0604020202020204" pitchFamily="34" charset="0"/>
                          <a:cs typeface="Arial" panose="020B0604020202020204" pitchFamily="34" charset="0"/>
                        </a:rPr>
                        <a:t>Total Donation</a:t>
                      </a:r>
                      <a:endParaRPr lang="en-GB" sz="2800" b="0" dirty="0">
                        <a:solidFill>
                          <a:schemeClr val="tx1"/>
                        </a:solidFill>
                        <a:latin typeface="Arial" panose="020B0604020202020204" pitchFamily="34" charset="0"/>
                        <a:cs typeface="Arial" panose="020B0604020202020204" pitchFamily="34" charset="0"/>
                      </a:endParaRPr>
                    </a:p>
                  </a:txBody>
                  <a:tcPr>
                    <a:noFill/>
                  </a:tcPr>
                </a:tc>
                <a:extLst>
                  <a:ext uri="{0D108BD9-81ED-4DB2-BD59-A6C34878D82A}">
                    <a16:rowId xmlns:a16="http://schemas.microsoft.com/office/drawing/2014/main" val="2229766364"/>
                  </a:ext>
                </a:extLst>
              </a:tr>
              <a:tr h="370840">
                <a:tc>
                  <a:txBody>
                    <a:bodyPr/>
                    <a:lstStyle/>
                    <a:p>
                      <a:r>
                        <a:rPr lang="en-US" sz="2800" dirty="0">
                          <a:solidFill>
                            <a:schemeClr val="tx1"/>
                          </a:solidFill>
                          <a:latin typeface="Arial" panose="020B0604020202020204" pitchFamily="34" charset="0"/>
                          <a:cs typeface="Arial" panose="020B0604020202020204" pitchFamily="34" charset="0"/>
                        </a:rPr>
                        <a:t>Female</a:t>
                      </a:r>
                      <a:endParaRPr lang="en-GB" sz="2800" dirty="0">
                        <a:solidFill>
                          <a:schemeClr val="tx1"/>
                        </a:solidFill>
                        <a:latin typeface="Arial" panose="020B0604020202020204" pitchFamily="34" charset="0"/>
                        <a:cs typeface="Arial" panose="020B0604020202020204" pitchFamily="34" charset="0"/>
                      </a:endParaRPr>
                    </a:p>
                  </a:txBody>
                  <a:tcPr>
                    <a:noFill/>
                  </a:tcPr>
                </a:tc>
                <a:tc>
                  <a:txBody>
                    <a:bodyPr/>
                    <a:lstStyle/>
                    <a:p>
                      <a:r>
                        <a:rPr lang="en-US" sz="2800" dirty="0">
                          <a:solidFill>
                            <a:schemeClr val="tx1"/>
                          </a:solidFill>
                          <a:latin typeface="Arial" panose="020B0604020202020204" pitchFamily="34" charset="0"/>
                          <a:cs typeface="Arial" panose="020B0604020202020204" pitchFamily="34" charset="0"/>
                        </a:rPr>
                        <a:t>121457</a:t>
                      </a:r>
                      <a:endParaRPr lang="en-GB" sz="2800" dirty="0">
                        <a:solidFill>
                          <a:schemeClr val="tx1"/>
                        </a:solidFill>
                        <a:latin typeface="Arial" panose="020B0604020202020204" pitchFamily="34" charset="0"/>
                        <a:cs typeface="Arial" panose="020B0604020202020204" pitchFamily="34" charset="0"/>
                      </a:endParaRPr>
                    </a:p>
                  </a:txBody>
                  <a:tcPr>
                    <a:noFill/>
                  </a:tcPr>
                </a:tc>
                <a:extLst>
                  <a:ext uri="{0D108BD9-81ED-4DB2-BD59-A6C34878D82A}">
                    <a16:rowId xmlns:a16="http://schemas.microsoft.com/office/drawing/2014/main" val="3034730744"/>
                  </a:ext>
                </a:extLst>
              </a:tr>
              <a:tr h="370840">
                <a:tc>
                  <a:txBody>
                    <a:bodyPr/>
                    <a:lstStyle/>
                    <a:p>
                      <a:r>
                        <a:rPr lang="en-US" sz="2800" dirty="0">
                          <a:solidFill>
                            <a:schemeClr val="tx1"/>
                          </a:solidFill>
                          <a:latin typeface="Arial" panose="020B0604020202020204" pitchFamily="34" charset="0"/>
                          <a:cs typeface="Arial" panose="020B0604020202020204" pitchFamily="34" charset="0"/>
                        </a:rPr>
                        <a:t>Male</a:t>
                      </a:r>
                      <a:endParaRPr lang="en-GB" sz="2800" dirty="0">
                        <a:solidFill>
                          <a:schemeClr val="tx1"/>
                        </a:solidFill>
                        <a:latin typeface="Arial" panose="020B0604020202020204" pitchFamily="34" charset="0"/>
                        <a:cs typeface="Arial" panose="020B0604020202020204" pitchFamily="34" charset="0"/>
                      </a:endParaRPr>
                    </a:p>
                  </a:txBody>
                  <a:tcPr>
                    <a:noFill/>
                  </a:tcPr>
                </a:tc>
                <a:tc>
                  <a:txBody>
                    <a:bodyPr/>
                    <a:lstStyle/>
                    <a:p>
                      <a:r>
                        <a:rPr lang="en-US" sz="2800" dirty="0">
                          <a:solidFill>
                            <a:schemeClr val="tx1"/>
                          </a:solidFill>
                          <a:latin typeface="Arial" panose="020B0604020202020204" pitchFamily="34" charset="0"/>
                          <a:cs typeface="Arial" panose="020B0604020202020204" pitchFamily="34" charset="0"/>
                        </a:rPr>
                        <a:t>127628</a:t>
                      </a:r>
                      <a:endParaRPr lang="en-GB" sz="2800" dirty="0">
                        <a:solidFill>
                          <a:schemeClr val="tx1"/>
                        </a:solidFill>
                        <a:latin typeface="Arial" panose="020B0604020202020204" pitchFamily="34" charset="0"/>
                        <a:cs typeface="Arial" panose="020B0604020202020204" pitchFamily="34" charset="0"/>
                      </a:endParaRPr>
                    </a:p>
                  </a:txBody>
                  <a:tcPr>
                    <a:noFill/>
                  </a:tcPr>
                </a:tc>
                <a:extLst>
                  <a:ext uri="{0D108BD9-81ED-4DB2-BD59-A6C34878D82A}">
                    <a16:rowId xmlns:a16="http://schemas.microsoft.com/office/drawing/2014/main" val="2672972019"/>
                  </a:ext>
                </a:extLst>
              </a:tr>
            </a:tbl>
          </a:graphicData>
        </a:graphic>
      </p:graphicFrame>
      <p:graphicFrame>
        <p:nvGraphicFramePr>
          <p:cNvPr id="8" name="Table 7">
            <a:extLst>
              <a:ext uri="{FF2B5EF4-FFF2-40B4-BE49-F238E27FC236}">
                <a16:creationId xmlns:a16="http://schemas.microsoft.com/office/drawing/2014/main" id="{C42D4026-2730-BBD5-D110-B11A3E2E3C83}"/>
              </a:ext>
            </a:extLst>
          </p:cNvPr>
          <p:cNvGraphicFramePr>
            <a:graphicFrameLocks noGrp="1"/>
          </p:cNvGraphicFramePr>
          <p:nvPr>
            <p:extLst>
              <p:ext uri="{D42A27DB-BD31-4B8C-83A1-F6EECF244321}">
                <p14:modId xmlns:p14="http://schemas.microsoft.com/office/powerpoint/2010/main" val="2789595258"/>
              </p:ext>
            </p:extLst>
          </p:nvPr>
        </p:nvGraphicFramePr>
        <p:xfrm>
          <a:off x="3001815" y="3522909"/>
          <a:ext cx="8054535" cy="1547447"/>
        </p:xfrm>
        <a:graphic>
          <a:graphicData uri="http://schemas.openxmlformats.org/drawingml/2006/table">
            <a:tbl>
              <a:tblPr/>
              <a:tblGrid>
                <a:gridCol w="8054535">
                  <a:extLst>
                    <a:ext uri="{9D8B030D-6E8A-4147-A177-3AD203B41FA5}">
                      <a16:colId xmlns:a16="http://schemas.microsoft.com/office/drawing/2014/main" val="308921435"/>
                    </a:ext>
                  </a:extLst>
                </a:gridCol>
              </a:tblGrid>
              <a:tr h="534573">
                <a:tc>
                  <a:txBody>
                    <a:bodyPr/>
                    <a:lstStyle/>
                    <a:p>
                      <a:endParaRPr lang="en-GB" dirty="0"/>
                    </a:p>
                  </a:txBody>
                  <a:tcPr>
                    <a:lnL w="28575" cmpd="sng">
                      <a:solidFill>
                        <a:schemeClr val="tx1"/>
                      </a:solidFill>
                      <a:prstDash val="solid"/>
                    </a:lnL>
                    <a:lnR w="28575" cmpd="sng">
                      <a:solidFill>
                        <a:schemeClr val="tx1"/>
                      </a:solidFill>
                      <a:prstDash val="solid"/>
                    </a:lnR>
                    <a:lnT w="28575" cmpd="sng">
                      <a:solidFill>
                        <a:schemeClr val="tx1"/>
                      </a:solidFill>
                      <a:prstDash val="soli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1930422"/>
                  </a:ext>
                </a:extLst>
              </a:tr>
              <a:tr h="1012874">
                <a:tc>
                  <a:txBody>
                    <a:bodyPr/>
                    <a:lstStyle/>
                    <a:p>
                      <a:endParaRPr lang="en-GB"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mpd="sng">
                      <a:solidFill>
                        <a:schemeClr val="tx1"/>
                      </a:solidFill>
                      <a:prstDash val="solid"/>
                    </a:lnB>
                  </a:tcPr>
                </a:tc>
                <a:extLst>
                  <a:ext uri="{0D108BD9-81ED-4DB2-BD59-A6C34878D82A}">
                    <a16:rowId xmlns:a16="http://schemas.microsoft.com/office/drawing/2014/main" val="633713730"/>
                  </a:ext>
                </a:extLst>
              </a:tr>
            </a:tbl>
          </a:graphicData>
        </a:graphic>
      </p:graphicFrame>
      <p:graphicFrame>
        <p:nvGraphicFramePr>
          <p:cNvPr id="10" name="Table 9">
            <a:extLst>
              <a:ext uri="{FF2B5EF4-FFF2-40B4-BE49-F238E27FC236}">
                <a16:creationId xmlns:a16="http://schemas.microsoft.com/office/drawing/2014/main" id="{DA74D226-FDDC-0B44-EAE2-D5655C4847DF}"/>
              </a:ext>
            </a:extLst>
          </p:cNvPr>
          <p:cNvGraphicFramePr>
            <a:graphicFrameLocks noGrp="1"/>
          </p:cNvGraphicFramePr>
          <p:nvPr>
            <p:extLst>
              <p:ext uri="{D42A27DB-BD31-4B8C-83A1-F6EECF244321}">
                <p14:modId xmlns:p14="http://schemas.microsoft.com/office/powerpoint/2010/main" val="1705354937"/>
              </p:ext>
            </p:extLst>
          </p:nvPr>
        </p:nvGraphicFramePr>
        <p:xfrm>
          <a:off x="3001815" y="4480483"/>
          <a:ext cx="8042832" cy="492370"/>
        </p:xfrm>
        <a:graphic>
          <a:graphicData uri="http://schemas.openxmlformats.org/drawingml/2006/table">
            <a:tbl>
              <a:tblPr/>
              <a:tblGrid>
                <a:gridCol w="8042832">
                  <a:extLst>
                    <a:ext uri="{9D8B030D-6E8A-4147-A177-3AD203B41FA5}">
                      <a16:colId xmlns:a16="http://schemas.microsoft.com/office/drawing/2014/main" val="2510066720"/>
                    </a:ext>
                  </a:extLst>
                </a:gridCol>
              </a:tblGrid>
              <a:tr h="492370">
                <a:tc>
                  <a:txBody>
                    <a:bodyPr/>
                    <a:lstStyle/>
                    <a:p>
                      <a:endParaRPr lang="en-GB" dirty="0"/>
                    </a:p>
                  </a:txBody>
                  <a:tcPr>
                    <a:lnL w="28575" cmpd="sng">
                      <a:solidFill>
                        <a:schemeClr val="tx1"/>
                      </a:solidFill>
                      <a:prstDash val="solid"/>
                    </a:lnL>
                    <a:lnR w="28575" cmpd="sng">
                      <a:solidFill>
                        <a:schemeClr val="tx1"/>
                      </a:solidFill>
                      <a:prstDash val="solid"/>
                    </a:lnR>
                    <a:lnT w="28575" cmpd="sng">
                      <a:solidFill>
                        <a:schemeClr val="tx1"/>
                      </a:solidFill>
                      <a:prstDash val="solid"/>
                    </a:lnT>
                    <a:lnB w="28575" cmpd="sng">
                      <a:solidFill>
                        <a:schemeClr val="tx1"/>
                      </a:solidFill>
                      <a:prstDash val="solid"/>
                    </a:lnB>
                  </a:tcPr>
                </a:tc>
                <a:extLst>
                  <a:ext uri="{0D108BD9-81ED-4DB2-BD59-A6C34878D82A}">
                    <a16:rowId xmlns:a16="http://schemas.microsoft.com/office/drawing/2014/main" val="2754549824"/>
                  </a:ext>
                </a:extLst>
              </a:tr>
            </a:tbl>
          </a:graphicData>
        </a:graphic>
      </p:graphicFrame>
    </p:spTree>
    <p:extLst>
      <p:ext uri="{BB962C8B-B14F-4D97-AF65-F5344CB8AC3E}">
        <p14:creationId xmlns:p14="http://schemas.microsoft.com/office/powerpoint/2010/main" val="1002084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F879AC3-D4CE-493C-ADC7-06205677F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accent1"/>
              </a:solidFill>
              <a:effectLst>
                <a:outerShdw blurRad="38100" dist="25400" dir="5400000" algn="ctr" rotWithShape="0">
                  <a:srgbClr val="6E747A">
                    <a:alpha val="43000"/>
                  </a:srgbClr>
                </a:outerShdw>
              </a:effectLst>
            </a:endParaRPr>
          </a:p>
        </p:txBody>
      </p:sp>
      <p:sp>
        <p:nvSpPr>
          <p:cNvPr id="17" name="Freeform: Shape 16">
            <a:extLst>
              <a:ext uri="{FF2B5EF4-FFF2-40B4-BE49-F238E27FC236}">
                <a16:creationId xmlns:a16="http://schemas.microsoft.com/office/drawing/2014/main" id="{736F0DFD-0954-464F-BF12-DD2E6F6E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983504" cy="6858000"/>
          </a:xfrm>
          <a:custGeom>
            <a:avLst/>
            <a:gdLst>
              <a:gd name="connsiteX0" fmla="*/ 0 w 1983504"/>
              <a:gd name="connsiteY0" fmla="*/ 0 h 6858000"/>
              <a:gd name="connsiteX1" fmla="*/ 1376658 w 1983504"/>
              <a:gd name="connsiteY1" fmla="*/ 0 h 6858000"/>
              <a:gd name="connsiteX2" fmla="*/ 1690650 w 1983504"/>
              <a:gd name="connsiteY2" fmla="*/ 110269 h 6858000"/>
              <a:gd name="connsiteX3" fmla="*/ 1645361 w 1983504"/>
              <a:gd name="connsiteY3" fmla="*/ 135168 h 6858000"/>
              <a:gd name="connsiteX4" fmla="*/ 1373640 w 1983504"/>
              <a:gd name="connsiteY4" fmla="*/ 71141 h 6858000"/>
              <a:gd name="connsiteX5" fmla="*/ 1319295 w 1983504"/>
              <a:gd name="connsiteY5" fmla="*/ 88927 h 6858000"/>
              <a:gd name="connsiteX6" fmla="*/ 1346468 w 1983504"/>
              <a:gd name="connsiteY6" fmla="*/ 163625 h 6858000"/>
              <a:gd name="connsiteX7" fmla="*/ 1464213 w 1983504"/>
              <a:gd name="connsiteY7" fmla="*/ 192082 h 6858000"/>
              <a:gd name="connsiteX8" fmla="*/ 1648381 w 1983504"/>
              <a:gd name="connsiteY8" fmla="*/ 373491 h 6858000"/>
              <a:gd name="connsiteX9" fmla="*/ 1370620 w 1983504"/>
              <a:gd name="connsiteY9" fmla="*/ 352148 h 6858000"/>
              <a:gd name="connsiteX10" fmla="*/ 1322314 w 1983504"/>
              <a:gd name="connsiteY10" fmla="*/ 394834 h 6858000"/>
              <a:gd name="connsiteX11" fmla="*/ 1304199 w 1983504"/>
              <a:gd name="connsiteY11" fmla="*/ 451747 h 6858000"/>
              <a:gd name="connsiteX12" fmla="*/ 1222682 w 1983504"/>
              <a:gd name="connsiteY12" fmla="*/ 359262 h 6858000"/>
              <a:gd name="connsiteX13" fmla="*/ 1153242 w 1983504"/>
              <a:gd name="connsiteY13" fmla="*/ 334364 h 6858000"/>
              <a:gd name="connsiteX14" fmla="*/ 1132108 w 1983504"/>
              <a:gd name="connsiteY14" fmla="*/ 416176 h 6858000"/>
              <a:gd name="connsiteX15" fmla="*/ 1195509 w 1983504"/>
              <a:gd name="connsiteY15" fmla="*/ 505101 h 6858000"/>
              <a:gd name="connsiteX16" fmla="*/ 1364582 w 1983504"/>
              <a:gd name="connsiteY16" fmla="*/ 558458 h 6858000"/>
              <a:gd name="connsiteX17" fmla="*/ 1183434 w 1983504"/>
              <a:gd name="connsiteY17" fmla="*/ 558458 h 6858000"/>
              <a:gd name="connsiteX18" fmla="*/ 975114 w 1983504"/>
              <a:gd name="connsiteY18" fmla="*/ 522887 h 6858000"/>
              <a:gd name="connsiteX19" fmla="*/ 754716 w 1983504"/>
              <a:gd name="connsiteY19" fmla="*/ 533558 h 6858000"/>
              <a:gd name="connsiteX20" fmla="*/ 546395 w 1983504"/>
              <a:gd name="connsiteY20" fmla="*/ 462417 h 6858000"/>
              <a:gd name="connsiteX21" fmla="*/ 335056 w 1983504"/>
              <a:gd name="connsiteY21" fmla="*/ 465975 h 6858000"/>
              <a:gd name="connsiteX22" fmla="*/ 1270988 w 1983504"/>
              <a:gd name="connsiteY22" fmla="*/ 910606 h 6858000"/>
              <a:gd name="connsiteX23" fmla="*/ 1225701 w 1983504"/>
              <a:gd name="connsiteY23" fmla="*/ 921277 h 6858000"/>
              <a:gd name="connsiteX24" fmla="*/ 1165318 w 1983504"/>
              <a:gd name="connsiteY24" fmla="*/ 949734 h 6858000"/>
              <a:gd name="connsiteX25" fmla="*/ 1210606 w 1983504"/>
              <a:gd name="connsiteY25" fmla="*/ 1006647 h 6858000"/>
              <a:gd name="connsiteX26" fmla="*/ 1455156 w 1983504"/>
              <a:gd name="connsiteY26" fmla="*/ 1113358 h 6858000"/>
              <a:gd name="connsiteX27" fmla="*/ 1515538 w 1983504"/>
              <a:gd name="connsiteY27" fmla="*/ 1220069 h 6858000"/>
              <a:gd name="connsiteX28" fmla="*/ 1440060 w 1983504"/>
              <a:gd name="connsiteY28" fmla="*/ 1209399 h 6858000"/>
              <a:gd name="connsiteX29" fmla="*/ 1373640 w 1983504"/>
              <a:gd name="connsiteY29" fmla="*/ 1230741 h 6858000"/>
              <a:gd name="connsiteX30" fmla="*/ 1400810 w 1983504"/>
              <a:gd name="connsiteY30" fmla="*/ 1365909 h 6858000"/>
              <a:gd name="connsiteX31" fmla="*/ 1748012 w 1983504"/>
              <a:gd name="connsiteY31" fmla="*/ 1540204 h 6858000"/>
              <a:gd name="connsiteX32" fmla="*/ 1778203 w 1983504"/>
              <a:gd name="connsiteY32" fmla="*/ 1597117 h 6858000"/>
              <a:gd name="connsiteX33" fmla="*/ 1735936 w 1983504"/>
              <a:gd name="connsiteY33" fmla="*/ 1636245 h 6858000"/>
              <a:gd name="connsiteX34" fmla="*/ 1624228 w 1983504"/>
              <a:gd name="connsiteY34" fmla="*/ 1657587 h 6858000"/>
              <a:gd name="connsiteX35" fmla="*/ 1781223 w 1983504"/>
              <a:gd name="connsiteY35" fmla="*/ 1849668 h 6858000"/>
              <a:gd name="connsiteX36" fmla="*/ 1838587 w 1983504"/>
              <a:gd name="connsiteY36" fmla="*/ 1903025 h 6858000"/>
              <a:gd name="connsiteX37" fmla="*/ 1938218 w 1983504"/>
              <a:gd name="connsiteY37" fmla="*/ 1984836 h 6858000"/>
              <a:gd name="connsiteX38" fmla="*/ 1938218 w 1983504"/>
              <a:gd name="connsiteY38" fmla="*/ 2013292 h 6858000"/>
              <a:gd name="connsiteX39" fmla="*/ 1805376 w 1983504"/>
              <a:gd name="connsiteY39" fmla="*/ 2102219 h 6858000"/>
              <a:gd name="connsiteX40" fmla="*/ 1563844 w 1983504"/>
              <a:gd name="connsiteY40" fmla="*/ 2077320 h 6858000"/>
              <a:gd name="connsiteX41" fmla="*/ 1920104 w 1983504"/>
              <a:gd name="connsiteY41" fmla="*/ 2208931 h 6858000"/>
              <a:gd name="connsiteX42" fmla="*/ 766792 w 1983504"/>
              <a:gd name="connsiteY42" fmla="*/ 1892353 h 6858000"/>
              <a:gd name="connsiteX43" fmla="*/ 839252 w 1983504"/>
              <a:gd name="connsiteY43" fmla="*/ 1974165 h 6858000"/>
              <a:gd name="connsiteX44" fmla="*/ 1243816 w 1983504"/>
              <a:gd name="connsiteY44" fmla="*/ 2191146 h 6858000"/>
              <a:gd name="connsiteX45" fmla="*/ 1358543 w 1983504"/>
              <a:gd name="connsiteY45" fmla="*/ 2326314 h 6858000"/>
              <a:gd name="connsiteX46" fmla="*/ 1479310 w 1983504"/>
              <a:gd name="connsiteY46" fmla="*/ 2401012 h 6858000"/>
              <a:gd name="connsiteX47" fmla="*/ 1648381 w 1983504"/>
              <a:gd name="connsiteY47" fmla="*/ 2401012 h 6858000"/>
              <a:gd name="connsiteX48" fmla="*/ 1769146 w 1983504"/>
              <a:gd name="connsiteY48" fmla="*/ 2518395 h 6858000"/>
              <a:gd name="connsiteX49" fmla="*/ 1645361 w 1983504"/>
              <a:gd name="connsiteY49" fmla="*/ 2543294 h 6858000"/>
              <a:gd name="connsiteX50" fmla="*/ 1500444 w 1983504"/>
              <a:gd name="connsiteY50" fmla="*/ 2525509 h 6858000"/>
              <a:gd name="connsiteX51" fmla="*/ 1337410 w 1983504"/>
              <a:gd name="connsiteY51" fmla="*/ 2564636 h 6858000"/>
              <a:gd name="connsiteX52" fmla="*/ 1186452 w 1983504"/>
              <a:gd name="connsiteY52" fmla="*/ 2532623 h 6858000"/>
              <a:gd name="connsiteX53" fmla="*/ 1005304 w 1983504"/>
              <a:gd name="connsiteY53" fmla="*/ 2553965 h 6858000"/>
              <a:gd name="connsiteX54" fmla="*/ 947940 w 1983504"/>
              <a:gd name="connsiteY54" fmla="*/ 2692689 h 6858000"/>
              <a:gd name="connsiteX55" fmla="*/ 929826 w 1983504"/>
              <a:gd name="connsiteY55" fmla="*/ 2703362 h 6858000"/>
              <a:gd name="connsiteX56" fmla="*/ 594701 w 1983504"/>
              <a:gd name="connsiteY56" fmla="*/ 2923898 h 6858000"/>
              <a:gd name="connsiteX57" fmla="*/ 501108 w 1983504"/>
              <a:gd name="connsiteY57" fmla="*/ 2941684 h 6858000"/>
              <a:gd name="connsiteX58" fmla="*/ 1053610 w 1983504"/>
              <a:gd name="connsiteY58" fmla="*/ 3329402 h 6858000"/>
              <a:gd name="connsiteX59" fmla="*/ 682256 w 1983504"/>
              <a:gd name="connsiteY59" fmla="*/ 3229805 h 6858000"/>
              <a:gd name="connsiteX60" fmla="*/ 630932 w 1983504"/>
              <a:gd name="connsiteY60" fmla="*/ 3393429 h 6858000"/>
              <a:gd name="connsiteX61" fmla="*/ 806041 w 1983504"/>
              <a:gd name="connsiteY61" fmla="*/ 3539269 h 6858000"/>
              <a:gd name="connsiteX62" fmla="*/ 869444 w 1983504"/>
              <a:gd name="connsiteY62" fmla="*/ 3827390 h 6858000"/>
              <a:gd name="connsiteX63" fmla="*/ 839252 w 1983504"/>
              <a:gd name="connsiteY63" fmla="*/ 4090612 h 6858000"/>
              <a:gd name="connsiteX64" fmla="*/ 763774 w 1983504"/>
              <a:gd name="connsiteY64" fmla="*/ 4172424 h 6858000"/>
              <a:gd name="connsiteX65" fmla="*/ 655085 w 1983504"/>
              <a:gd name="connsiteY65" fmla="*/ 4321821 h 6858000"/>
              <a:gd name="connsiteX66" fmla="*/ 588662 w 1983504"/>
              <a:gd name="connsiteY66" fmla="*/ 4414305 h 6858000"/>
              <a:gd name="connsiteX67" fmla="*/ 356189 w 1983504"/>
              <a:gd name="connsiteY67" fmla="*/ 4378734 h 6858000"/>
              <a:gd name="connsiteX68" fmla="*/ 667160 w 1983504"/>
              <a:gd name="connsiteY68" fmla="*/ 4613499 h 6858000"/>
              <a:gd name="connsiteX69" fmla="*/ 416573 w 1983504"/>
              <a:gd name="connsiteY69" fmla="*/ 4585042 h 6858000"/>
              <a:gd name="connsiteX70" fmla="*/ 335056 w 1983504"/>
              <a:gd name="connsiteY70" fmla="*/ 4602828 h 6858000"/>
              <a:gd name="connsiteX71" fmla="*/ 380342 w 1983504"/>
              <a:gd name="connsiteY71" fmla="*/ 4677526 h 6858000"/>
              <a:gd name="connsiteX72" fmla="*/ 564510 w 1983504"/>
              <a:gd name="connsiteY72" fmla="*/ 4805580 h 6858000"/>
              <a:gd name="connsiteX73" fmla="*/ 944922 w 1983504"/>
              <a:gd name="connsiteY73" fmla="*/ 5154171 h 6858000"/>
              <a:gd name="connsiteX74" fmla="*/ 576586 w 1983504"/>
              <a:gd name="connsiteY74" fmla="*/ 4994104 h 6858000"/>
              <a:gd name="connsiteX75" fmla="*/ 963036 w 1983504"/>
              <a:gd name="connsiteY75" fmla="*/ 5353367 h 6858000"/>
              <a:gd name="connsiteX76" fmla="*/ 1047572 w 1983504"/>
              <a:gd name="connsiteY76" fmla="*/ 5474306 h 6858000"/>
              <a:gd name="connsiteX77" fmla="*/ 1222682 w 1983504"/>
              <a:gd name="connsiteY77" fmla="*/ 5769542 h 6858000"/>
              <a:gd name="connsiteX78" fmla="*/ 1213626 w 1983504"/>
              <a:gd name="connsiteY78" fmla="*/ 5801555 h 6858000"/>
              <a:gd name="connsiteX79" fmla="*/ 1014361 w 1983504"/>
              <a:gd name="connsiteY79" fmla="*/ 5755314 h 6858000"/>
              <a:gd name="connsiteX80" fmla="*/ 1274008 w 1983504"/>
              <a:gd name="connsiteY80" fmla="*/ 6004307 h 6858000"/>
              <a:gd name="connsiteX81" fmla="*/ 1542711 w 1983504"/>
              <a:gd name="connsiteY81" fmla="*/ 6196388 h 6858000"/>
              <a:gd name="connsiteX82" fmla="*/ 1352504 w 1983504"/>
              <a:gd name="connsiteY82" fmla="*/ 6167932 h 6858000"/>
              <a:gd name="connsiteX83" fmla="*/ 1089840 w 1983504"/>
              <a:gd name="connsiteY83" fmla="*/ 6057663 h 6858000"/>
              <a:gd name="connsiteX84" fmla="*/ 999266 w 1983504"/>
              <a:gd name="connsiteY84" fmla="*/ 6100347 h 6858000"/>
              <a:gd name="connsiteX85" fmla="*/ 1246836 w 1983504"/>
              <a:gd name="connsiteY85" fmla="*/ 6281757 h 6858000"/>
              <a:gd name="connsiteX86" fmla="*/ 1388735 w 1983504"/>
              <a:gd name="connsiteY86" fmla="*/ 6367127 h 6858000"/>
              <a:gd name="connsiteX87" fmla="*/ 1446099 w 1983504"/>
              <a:gd name="connsiteY87" fmla="*/ 6431153 h 6858000"/>
              <a:gd name="connsiteX88" fmla="*/ 1609132 w 1983504"/>
              <a:gd name="connsiteY88" fmla="*/ 6658805 h 6858000"/>
              <a:gd name="connsiteX89" fmla="*/ 1983504 w 1983504"/>
              <a:gd name="connsiteY89" fmla="*/ 6858000 h 6858000"/>
              <a:gd name="connsiteX90" fmla="*/ 0 w 1983504"/>
              <a:gd name="connsiteY9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983504" h="6858000">
                <a:moveTo>
                  <a:pt x="0" y="0"/>
                </a:moveTo>
                <a:lnTo>
                  <a:pt x="1376658" y="0"/>
                </a:lnTo>
                <a:cubicBezTo>
                  <a:pt x="1482328" y="35571"/>
                  <a:pt x="1584980" y="78255"/>
                  <a:pt x="1690650" y="110269"/>
                </a:cubicBezTo>
                <a:cubicBezTo>
                  <a:pt x="1675553" y="145839"/>
                  <a:pt x="1660458" y="138725"/>
                  <a:pt x="1645361" y="135168"/>
                </a:cubicBezTo>
                <a:cubicBezTo>
                  <a:pt x="1554788" y="120941"/>
                  <a:pt x="1461194" y="110269"/>
                  <a:pt x="1373640" y="71141"/>
                </a:cubicBezTo>
                <a:cubicBezTo>
                  <a:pt x="1352504" y="64027"/>
                  <a:pt x="1328352" y="64027"/>
                  <a:pt x="1319295" y="88927"/>
                </a:cubicBezTo>
                <a:cubicBezTo>
                  <a:pt x="1304199" y="124497"/>
                  <a:pt x="1325332" y="145839"/>
                  <a:pt x="1346468" y="163625"/>
                </a:cubicBezTo>
                <a:cubicBezTo>
                  <a:pt x="1382696" y="195638"/>
                  <a:pt x="1424964" y="188525"/>
                  <a:pt x="1464213" y="192082"/>
                </a:cubicBezTo>
                <a:cubicBezTo>
                  <a:pt x="1572902" y="209867"/>
                  <a:pt x="1624228" y="259665"/>
                  <a:pt x="1648381" y="373491"/>
                </a:cubicBezTo>
                <a:cubicBezTo>
                  <a:pt x="1554788" y="327250"/>
                  <a:pt x="1461194" y="384162"/>
                  <a:pt x="1370620" y="352148"/>
                </a:cubicBezTo>
                <a:cubicBezTo>
                  <a:pt x="1346468" y="345034"/>
                  <a:pt x="1310237" y="355706"/>
                  <a:pt x="1322314" y="394834"/>
                </a:cubicBezTo>
                <a:cubicBezTo>
                  <a:pt x="1334390" y="430405"/>
                  <a:pt x="1373640" y="458860"/>
                  <a:pt x="1304199" y="451747"/>
                </a:cubicBezTo>
                <a:cubicBezTo>
                  <a:pt x="1252873" y="448189"/>
                  <a:pt x="1237778" y="405504"/>
                  <a:pt x="1222682" y="359262"/>
                </a:cubicBezTo>
                <a:cubicBezTo>
                  <a:pt x="1210606" y="334364"/>
                  <a:pt x="1177395" y="320135"/>
                  <a:pt x="1153242" y="334364"/>
                </a:cubicBezTo>
                <a:cubicBezTo>
                  <a:pt x="1123051" y="348592"/>
                  <a:pt x="1132108" y="387720"/>
                  <a:pt x="1132108" y="416176"/>
                </a:cubicBezTo>
                <a:cubicBezTo>
                  <a:pt x="1129088" y="469532"/>
                  <a:pt x="1153242" y="494431"/>
                  <a:pt x="1195509" y="505101"/>
                </a:cubicBezTo>
                <a:cubicBezTo>
                  <a:pt x="1246836" y="519330"/>
                  <a:pt x="1298160" y="537116"/>
                  <a:pt x="1364582" y="558458"/>
                </a:cubicBezTo>
                <a:cubicBezTo>
                  <a:pt x="1292122" y="594028"/>
                  <a:pt x="1237778" y="586915"/>
                  <a:pt x="1183434" y="558458"/>
                </a:cubicBezTo>
                <a:cubicBezTo>
                  <a:pt x="1117012" y="526444"/>
                  <a:pt x="1029458" y="483759"/>
                  <a:pt x="975114" y="522887"/>
                </a:cubicBezTo>
                <a:cubicBezTo>
                  <a:pt x="893597" y="579800"/>
                  <a:pt x="827176" y="544229"/>
                  <a:pt x="754716" y="533558"/>
                </a:cubicBezTo>
                <a:cubicBezTo>
                  <a:pt x="603758" y="512216"/>
                  <a:pt x="697352" y="480203"/>
                  <a:pt x="546395" y="462417"/>
                </a:cubicBezTo>
                <a:cubicBezTo>
                  <a:pt x="486012" y="455303"/>
                  <a:pt x="422610" y="426847"/>
                  <a:pt x="335056" y="465975"/>
                </a:cubicBezTo>
                <a:cubicBezTo>
                  <a:pt x="730563" y="672284"/>
                  <a:pt x="917750" y="658055"/>
                  <a:pt x="1270988" y="910606"/>
                </a:cubicBezTo>
                <a:cubicBezTo>
                  <a:pt x="1255893" y="935506"/>
                  <a:pt x="1240798" y="924835"/>
                  <a:pt x="1225701" y="921277"/>
                </a:cubicBezTo>
                <a:cubicBezTo>
                  <a:pt x="1201548" y="917720"/>
                  <a:pt x="1171356" y="903491"/>
                  <a:pt x="1165318" y="949734"/>
                </a:cubicBezTo>
                <a:cubicBezTo>
                  <a:pt x="1162298" y="985305"/>
                  <a:pt x="1180415" y="1003089"/>
                  <a:pt x="1210606" y="1006647"/>
                </a:cubicBezTo>
                <a:cubicBezTo>
                  <a:pt x="1298160" y="1020875"/>
                  <a:pt x="1376658" y="1070674"/>
                  <a:pt x="1455156" y="1113358"/>
                </a:cubicBezTo>
                <a:cubicBezTo>
                  <a:pt x="1491385" y="1131144"/>
                  <a:pt x="1530634" y="1156043"/>
                  <a:pt x="1515538" y="1220069"/>
                </a:cubicBezTo>
                <a:cubicBezTo>
                  <a:pt x="1485348" y="1237855"/>
                  <a:pt x="1464213" y="1212955"/>
                  <a:pt x="1440060" y="1209399"/>
                </a:cubicBezTo>
                <a:cubicBezTo>
                  <a:pt x="1415907" y="1205842"/>
                  <a:pt x="1358543" y="1220069"/>
                  <a:pt x="1373640" y="1230741"/>
                </a:cubicBezTo>
                <a:cubicBezTo>
                  <a:pt x="1443080" y="1269868"/>
                  <a:pt x="1316276" y="1365909"/>
                  <a:pt x="1400810" y="1365909"/>
                </a:cubicBezTo>
                <a:cubicBezTo>
                  <a:pt x="1539691" y="1365909"/>
                  <a:pt x="1615170" y="1536647"/>
                  <a:pt x="1748012" y="1540204"/>
                </a:cubicBezTo>
                <a:cubicBezTo>
                  <a:pt x="1769146" y="1540204"/>
                  <a:pt x="1778203" y="1572219"/>
                  <a:pt x="1778203" y="1597117"/>
                </a:cubicBezTo>
                <a:cubicBezTo>
                  <a:pt x="1778203" y="1629132"/>
                  <a:pt x="1757070" y="1632688"/>
                  <a:pt x="1735936" y="1636245"/>
                </a:cubicBezTo>
                <a:cubicBezTo>
                  <a:pt x="1702725" y="1639802"/>
                  <a:pt x="1666496" y="1597117"/>
                  <a:pt x="1624228" y="1657587"/>
                </a:cubicBezTo>
                <a:cubicBezTo>
                  <a:pt x="1702725" y="1693158"/>
                  <a:pt x="1784242" y="1728729"/>
                  <a:pt x="1781223" y="1849668"/>
                </a:cubicBezTo>
                <a:cubicBezTo>
                  <a:pt x="1781223" y="1881683"/>
                  <a:pt x="1814434" y="1895910"/>
                  <a:pt x="1838587" y="1903025"/>
                </a:cubicBezTo>
                <a:cubicBezTo>
                  <a:pt x="1880854" y="1917252"/>
                  <a:pt x="1914065" y="1938595"/>
                  <a:pt x="1938218" y="1984836"/>
                </a:cubicBezTo>
                <a:cubicBezTo>
                  <a:pt x="1938218" y="1995507"/>
                  <a:pt x="1938218" y="2002622"/>
                  <a:pt x="1938218" y="2013292"/>
                </a:cubicBezTo>
                <a:cubicBezTo>
                  <a:pt x="1932180" y="2123562"/>
                  <a:pt x="1871798" y="2120004"/>
                  <a:pt x="1805376" y="2102219"/>
                </a:cubicBezTo>
                <a:cubicBezTo>
                  <a:pt x="1726878" y="2080877"/>
                  <a:pt x="1648381" y="2038192"/>
                  <a:pt x="1563844" y="2077320"/>
                </a:cubicBezTo>
                <a:cubicBezTo>
                  <a:pt x="1681592" y="2130676"/>
                  <a:pt x="1811414" y="2134233"/>
                  <a:pt x="1920104" y="2208931"/>
                </a:cubicBezTo>
                <a:cubicBezTo>
                  <a:pt x="1515538" y="2223159"/>
                  <a:pt x="1159280" y="1984836"/>
                  <a:pt x="766792" y="1892353"/>
                </a:cubicBezTo>
                <a:cubicBezTo>
                  <a:pt x="778869" y="1952823"/>
                  <a:pt x="812080" y="1967051"/>
                  <a:pt x="839252" y="1974165"/>
                </a:cubicBezTo>
                <a:cubicBezTo>
                  <a:pt x="984170" y="2020407"/>
                  <a:pt x="1110974" y="2112891"/>
                  <a:pt x="1243816" y="2191146"/>
                </a:cubicBezTo>
                <a:cubicBezTo>
                  <a:pt x="1298160" y="2223159"/>
                  <a:pt x="1337410" y="2258731"/>
                  <a:pt x="1358543" y="2326314"/>
                </a:cubicBezTo>
                <a:cubicBezTo>
                  <a:pt x="1376658" y="2390340"/>
                  <a:pt x="1412888" y="2418796"/>
                  <a:pt x="1479310" y="2401012"/>
                </a:cubicBezTo>
                <a:cubicBezTo>
                  <a:pt x="1533654" y="2386784"/>
                  <a:pt x="1591018" y="2393898"/>
                  <a:pt x="1648381" y="2401012"/>
                </a:cubicBezTo>
                <a:cubicBezTo>
                  <a:pt x="1711782" y="2408126"/>
                  <a:pt x="1784242" y="2479267"/>
                  <a:pt x="1769146" y="2518395"/>
                </a:cubicBezTo>
                <a:cubicBezTo>
                  <a:pt x="1738956" y="2582422"/>
                  <a:pt x="1687630" y="2550408"/>
                  <a:pt x="1645361" y="2543294"/>
                </a:cubicBezTo>
                <a:cubicBezTo>
                  <a:pt x="1594036" y="2536181"/>
                  <a:pt x="1500444" y="2518395"/>
                  <a:pt x="1500444" y="2525509"/>
                </a:cubicBezTo>
                <a:cubicBezTo>
                  <a:pt x="1467232" y="2685576"/>
                  <a:pt x="1391754" y="2564636"/>
                  <a:pt x="1337410" y="2564636"/>
                </a:cubicBezTo>
                <a:cubicBezTo>
                  <a:pt x="1286084" y="2564636"/>
                  <a:pt x="1234759" y="2546851"/>
                  <a:pt x="1186452" y="2532623"/>
                </a:cubicBezTo>
                <a:cubicBezTo>
                  <a:pt x="1123051" y="2514837"/>
                  <a:pt x="1065688" y="2546851"/>
                  <a:pt x="1005304" y="2553965"/>
                </a:cubicBezTo>
                <a:cubicBezTo>
                  <a:pt x="950960" y="2561080"/>
                  <a:pt x="981150" y="2653563"/>
                  <a:pt x="947940" y="2692689"/>
                </a:cubicBezTo>
                <a:cubicBezTo>
                  <a:pt x="941903" y="2703362"/>
                  <a:pt x="935864" y="2703362"/>
                  <a:pt x="929826" y="2703362"/>
                </a:cubicBezTo>
                <a:cubicBezTo>
                  <a:pt x="911711" y="2980812"/>
                  <a:pt x="594701" y="2913227"/>
                  <a:pt x="594701" y="2923898"/>
                </a:cubicBezTo>
                <a:cubicBezTo>
                  <a:pt x="567529" y="2941684"/>
                  <a:pt x="534318" y="2899000"/>
                  <a:pt x="501108" y="2941684"/>
                </a:cubicBezTo>
                <a:cubicBezTo>
                  <a:pt x="643007" y="3137322"/>
                  <a:pt x="860386" y="3183563"/>
                  <a:pt x="1053610" y="3329402"/>
                </a:cubicBezTo>
                <a:cubicBezTo>
                  <a:pt x="893597" y="3379202"/>
                  <a:pt x="800002" y="3208463"/>
                  <a:pt x="682256" y="3229805"/>
                </a:cubicBezTo>
                <a:cubicBezTo>
                  <a:pt x="624893" y="3283162"/>
                  <a:pt x="796984" y="3368530"/>
                  <a:pt x="630932" y="3393429"/>
                </a:cubicBezTo>
                <a:cubicBezTo>
                  <a:pt x="703390" y="3439672"/>
                  <a:pt x="754716" y="3485914"/>
                  <a:pt x="806041" y="3539269"/>
                </a:cubicBezTo>
                <a:cubicBezTo>
                  <a:pt x="893597" y="3635309"/>
                  <a:pt x="911711" y="3699337"/>
                  <a:pt x="869444" y="3827390"/>
                </a:cubicBezTo>
                <a:cubicBezTo>
                  <a:pt x="842270" y="3912759"/>
                  <a:pt x="803022" y="3991015"/>
                  <a:pt x="839252" y="4090612"/>
                </a:cubicBezTo>
                <a:cubicBezTo>
                  <a:pt x="863405" y="4158196"/>
                  <a:pt x="854347" y="4204438"/>
                  <a:pt x="763774" y="4172424"/>
                </a:cubicBezTo>
                <a:cubicBezTo>
                  <a:pt x="667160" y="4140411"/>
                  <a:pt x="630932" y="4200882"/>
                  <a:pt x="655085" y="4321821"/>
                </a:cubicBezTo>
                <a:cubicBezTo>
                  <a:pt x="670179" y="4400076"/>
                  <a:pt x="655085" y="4424975"/>
                  <a:pt x="588662" y="4414305"/>
                </a:cubicBezTo>
                <a:cubicBezTo>
                  <a:pt x="516204" y="4403633"/>
                  <a:pt x="446764" y="4353835"/>
                  <a:pt x="356189" y="4378734"/>
                </a:cubicBezTo>
                <a:cubicBezTo>
                  <a:pt x="428648" y="4521016"/>
                  <a:pt x="582626" y="4478331"/>
                  <a:pt x="667160" y="4613499"/>
                </a:cubicBezTo>
                <a:cubicBezTo>
                  <a:pt x="567529" y="4613499"/>
                  <a:pt x="489031" y="4613499"/>
                  <a:pt x="416573" y="4585042"/>
                </a:cubicBezTo>
                <a:cubicBezTo>
                  <a:pt x="386381" y="4574373"/>
                  <a:pt x="353170" y="4560144"/>
                  <a:pt x="335056" y="4602828"/>
                </a:cubicBezTo>
                <a:cubicBezTo>
                  <a:pt x="313920" y="4652628"/>
                  <a:pt x="356189" y="4670412"/>
                  <a:pt x="380342" y="4677526"/>
                </a:cubicBezTo>
                <a:cubicBezTo>
                  <a:pt x="449784" y="4702425"/>
                  <a:pt x="504126" y="4759339"/>
                  <a:pt x="564510" y="4805580"/>
                </a:cubicBezTo>
                <a:cubicBezTo>
                  <a:pt x="694332" y="4905177"/>
                  <a:pt x="836233" y="4990547"/>
                  <a:pt x="944922" y="5154171"/>
                </a:cubicBezTo>
                <a:cubicBezTo>
                  <a:pt x="809060" y="5111487"/>
                  <a:pt x="706410" y="5011889"/>
                  <a:pt x="576586" y="4994104"/>
                </a:cubicBezTo>
                <a:cubicBezTo>
                  <a:pt x="688296" y="5143500"/>
                  <a:pt x="830194" y="5243097"/>
                  <a:pt x="963036" y="5353367"/>
                </a:cubicBezTo>
                <a:cubicBezTo>
                  <a:pt x="1002286" y="5385379"/>
                  <a:pt x="1041534" y="5406721"/>
                  <a:pt x="1047572" y="5474306"/>
                </a:cubicBezTo>
                <a:cubicBezTo>
                  <a:pt x="1065688" y="5605917"/>
                  <a:pt x="1113992" y="5712629"/>
                  <a:pt x="1222682" y="5769542"/>
                </a:cubicBezTo>
                <a:cubicBezTo>
                  <a:pt x="1222682" y="5769542"/>
                  <a:pt x="1216644" y="5790884"/>
                  <a:pt x="1213626" y="5801555"/>
                </a:cubicBezTo>
                <a:cubicBezTo>
                  <a:pt x="1147203" y="5805112"/>
                  <a:pt x="1095878" y="5726858"/>
                  <a:pt x="1014361" y="5755314"/>
                </a:cubicBezTo>
                <a:cubicBezTo>
                  <a:pt x="1095878" y="5862025"/>
                  <a:pt x="1162298" y="5954508"/>
                  <a:pt x="1274008" y="6004307"/>
                </a:cubicBezTo>
                <a:cubicBezTo>
                  <a:pt x="1364582" y="6043434"/>
                  <a:pt x="1476290" y="6068335"/>
                  <a:pt x="1542711" y="6196388"/>
                </a:cubicBezTo>
                <a:cubicBezTo>
                  <a:pt x="1467232" y="6221287"/>
                  <a:pt x="1409868" y="6189274"/>
                  <a:pt x="1352504" y="6167932"/>
                </a:cubicBezTo>
                <a:cubicBezTo>
                  <a:pt x="1264950" y="6132361"/>
                  <a:pt x="1177395" y="6093234"/>
                  <a:pt x="1089840" y="6057663"/>
                </a:cubicBezTo>
                <a:cubicBezTo>
                  <a:pt x="1056628" y="6043434"/>
                  <a:pt x="1020400" y="6036320"/>
                  <a:pt x="999266" y="6100347"/>
                </a:cubicBezTo>
                <a:cubicBezTo>
                  <a:pt x="1110974" y="6114575"/>
                  <a:pt x="1177395" y="6199945"/>
                  <a:pt x="1246836" y="6281757"/>
                </a:cubicBezTo>
                <a:cubicBezTo>
                  <a:pt x="1286084" y="6327999"/>
                  <a:pt x="1319295" y="6388469"/>
                  <a:pt x="1388735" y="6367127"/>
                </a:cubicBezTo>
                <a:cubicBezTo>
                  <a:pt x="1424964" y="6356456"/>
                  <a:pt x="1449118" y="6388469"/>
                  <a:pt x="1446099" y="6431153"/>
                </a:cubicBezTo>
                <a:cubicBezTo>
                  <a:pt x="1431002" y="6580550"/>
                  <a:pt x="1518558" y="6630349"/>
                  <a:pt x="1609132" y="6658805"/>
                </a:cubicBezTo>
                <a:cubicBezTo>
                  <a:pt x="1741974" y="6701489"/>
                  <a:pt x="1859720" y="6786859"/>
                  <a:pt x="1983504" y="6858000"/>
                </a:cubicBez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4" name="Content Placeholder 2">
            <a:extLst>
              <a:ext uri="{FF2B5EF4-FFF2-40B4-BE49-F238E27FC236}">
                <a16:creationId xmlns:a16="http://schemas.microsoft.com/office/drawing/2014/main" id="{C0764F7B-7478-96BB-859C-72EE08E43AD2}"/>
              </a:ext>
            </a:extLst>
          </p:cNvPr>
          <p:cNvSpPr>
            <a:spLocks noGrp="1"/>
          </p:cNvSpPr>
          <p:nvPr>
            <p:ph idx="1"/>
          </p:nvPr>
        </p:nvSpPr>
        <p:spPr>
          <a:xfrm>
            <a:off x="2321701" y="1590260"/>
            <a:ext cx="9173823" cy="4784035"/>
          </a:xfrm>
        </p:spPr>
        <p:txBody>
          <a:bodyPr>
            <a:normAutofit/>
          </a:bodyPr>
          <a:lstStyle/>
          <a:p>
            <a:pPr marL="0" marR="183220" lvl="1" indent="0" defTabSz="787573">
              <a:lnSpc>
                <a:spcPts val="1670"/>
              </a:lnSpc>
              <a:spcBef>
                <a:spcPts val="546"/>
              </a:spcBef>
              <a:buNone/>
              <a:tabLst>
                <a:tab pos="699518" algn="l"/>
                <a:tab pos="700065" algn="l"/>
              </a:tabLst>
            </a:pPr>
            <a:endParaRPr lang="en-US" sz="2067" kern="1200" dirty="0">
              <a:solidFill>
                <a:schemeClr val="tx1"/>
              </a:solidFill>
              <a:latin typeface="Arial" panose="020B0604020202020204" pitchFamily="34" charset="0"/>
              <a:ea typeface="+mn-ea"/>
              <a:cs typeface="Arial" panose="020B0604020202020204" pitchFamily="34" charset="0"/>
            </a:endParaRPr>
          </a:p>
          <a:p>
            <a:pPr marL="0" indent="0" defTabSz="787573">
              <a:spcBef>
                <a:spcPts val="861"/>
              </a:spcBef>
              <a:buNone/>
            </a:pPr>
            <a:r>
              <a:rPr lang="en-US" sz="2412" b="1" u="sng" kern="1200" dirty="0">
                <a:solidFill>
                  <a:schemeClr val="tx1"/>
                </a:solidFill>
                <a:latin typeface="Arial" panose="020B0604020202020204" pitchFamily="34" charset="0"/>
                <a:ea typeface="+mn-ea"/>
                <a:cs typeface="Arial" panose="020B0604020202020204" pitchFamily="34" charset="0"/>
              </a:rPr>
              <a:t>Syntax:</a:t>
            </a:r>
          </a:p>
          <a:p>
            <a:pPr marL="0" indent="0" defTabSz="787573">
              <a:spcBef>
                <a:spcPts val="861"/>
              </a:spcBef>
              <a:buNone/>
            </a:pPr>
            <a:r>
              <a:rPr lang="en-US" sz="2412" b="1" dirty="0">
                <a:latin typeface="Arial" panose="020B0604020202020204" pitchFamily="34" charset="0"/>
                <a:cs typeface="Arial" panose="020B0604020202020204" pitchFamily="34" charset="0"/>
              </a:rPr>
              <a:t>	</a:t>
            </a:r>
            <a:r>
              <a:rPr lang="en-US" sz="2067" kern="1200" dirty="0">
                <a:solidFill>
                  <a:schemeClr val="tx1"/>
                </a:solidFill>
                <a:latin typeface="Arial" panose="020B0604020202020204" pitchFamily="34" charset="0"/>
                <a:ea typeface="+mn-ea"/>
                <a:cs typeface="Arial" panose="020B0604020202020204" pitchFamily="34" charset="0"/>
              </a:rPr>
              <a:t>SELECT Sum(donation) AS "Total Donation”, gender, 	count (gender)</a:t>
            </a:r>
          </a:p>
          <a:p>
            <a:pPr marL="0" indent="0" defTabSz="787573">
              <a:spcBef>
                <a:spcPts val="861"/>
              </a:spcBef>
              <a:buNone/>
            </a:pPr>
            <a:r>
              <a:rPr lang="en-US" sz="2067" kern="1200" dirty="0">
                <a:solidFill>
                  <a:schemeClr val="tx1"/>
                </a:solidFill>
                <a:latin typeface="Arial" panose="020B0604020202020204" pitchFamily="34" charset="0"/>
                <a:ea typeface="+mn-ea"/>
                <a:cs typeface="Arial" panose="020B0604020202020204" pitchFamily="34" charset="0"/>
              </a:rPr>
              <a:t>	FROM </a:t>
            </a:r>
            <a:r>
              <a:rPr lang="en-US" sz="2067" kern="1200" dirty="0" err="1">
                <a:solidFill>
                  <a:schemeClr val="tx1"/>
                </a:solidFill>
                <a:latin typeface="Arial" panose="020B0604020202020204" pitchFamily="34" charset="0"/>
                <a:ea typeface="+mn-ea"/>
                <a:cs typeface="Arial" panose="020B0604020202020204" pitchFamily="34" charset="0"/>
              </a:rPr>
              <a:t>donation_data</a:t>
            </a:r>
            <a:r>
              <a:rPr lang="en-US" sz="2067" kern="1200" dirty="0">
                <a:solidFill>
                  <a:schemeClr val="tx1"/>
                </a:solidFill>
                <a:latin typeface="Arial" panose="020B0604020202020204" pitchFamily="34" charset="0"/>
                <a:ea typeface="+mn-ea"/>
                <a:cs typeface="Arial" panose="020B0604020202020204" pitchFamily="34" charset="0"/>
              </a:rPr>
              <a:t> </a:t>
            </a:r>
          </a:p>
          <a:p>
            <a:pPr marL="0" indent="0" defTabSz="787573">
              <a:spcBef>
                <a:spcPts val="861"/>
              </a:spcBef>
              <a:buNone/>
            </a:pPr>
            <a:r>
              <a:rPr lang="en-US" sz="2067" kern="1200" dirty="0">
                <a:solidFill>
                  <a:schemeClr val="tx1"/>
                </a:solidFill>
                <a:latin typeface="Arial" panose="020B0604020202020204" pitchFamily="34" charset="0"/>
                <a:ea typeface="+mn-ea"/>
                <a:cs typeface="Arial" panose="020B0604020202020204" pitchFamily="34" charset="0"/>
              </a:rPr>
              <a:t>	GROUP BY gender;</a:t>
            </a:r>
          </a:p>
          <a:p>
            <a:pPr marL="0" lvl="1" indent="0" defTabSz="787573">
              <a:spcBef>
                <a:spcPts val="431"/>
              </a:spcBef>
              <a:buNone/>
            </a:pPr>
            <a:r>
              <a:rPr lang="en-US" sz="2412" b="1" u="sng" kern="1200" dirty="0">
                <a:solidFill>
                  <a:schemeClr val="tx1"/>
                </a:solidFill>
                <a:latin typeface="Arial" panose="020B0604020202020204" pitchFamily="34" charset="0"/>
                <a:ea typeface="+mn-ea"/>
                <a:cs typeface="Arial" panose="020B0604020202020204" pitchFamily="34" charset="0"/>
              </a:rPr>
              <a:t>Data Output:</a:t>
            </a:r>
          </a:p>
          <a:p>
            <a:pPr marL="0" lvl="1" indent="0" defTabSz="787573">
              <a:spcBef>
                <a:spcPts val="431"/>
              </a:spcBef>
              <a:buNone/>
            </a:pPr>
            <a:r>
              <a:rPr lang="en-US" sz="2412" b="1" kern="1200" dirty="0">
                <a:solidFill>
                  <a:schemeClr val="tx1"/>
                </a:solidFill>
                <a:latin typeface="Arial" panose="020B0604020202020204" pitchFamily="34" charset="0"/>
                <a:ea typeface="+mn-ea"/>
                <a:cs typeface="Arial" panose="020B0604020202020204" pitchFamily="34" charset="0"/>
              </a:rPr>
              <a:t>	</a:t>
            </a:r>
            <a:endParaRPr lang="en-US" sz="2800" b="1" dirty="0">
              <a:latin typeface="Arial" panose="020B0604020202020204" pitchFamily="34" charset="0"/>
              <a:cs typeface="Arial" panose="020B0604020202020204" pitchFamily="34" charset="0"/>
            </a:endParaRPr>
          </a:p>
        </p:txBody>
      </p:sp>
      <p:graphicFrame>
        <p:nvGraphicFramePr>
          <p:cNvPr id="7" name="Table 7">
            <a:extLst>
              <a:ext uri="{FF2B5EF4-FFF2-40B4-BE49-F238E27FC236}">
                <a16:creationId xmlns:a16="http://schemas.microsoft.com/office/drawing/2014/main" id="{285B813F-5C71-FDF4-B8EF-1FC964C52AD0}"/>
              </a:ext>
            </a:extLst>
          </p:cNvPr>
          <p:cNvGraphicFramePr>
            <a:graphicFrameLocks noGrp="1"/>
          </p:cNvGraphicFramePr>
          <p:nvPr>
            <p:extLst>
              <p:ext uri="{D42A27DB-BD31-4B8C-83A1-F6EECF244321}">
                <p14:modId xmlns:p14="http://schemas.microsoft.com/office/powerpoint/2010/main" val="1623281882"/>
              </p:ext>
            </p:extLst>
          </p:nvPr>
        </p:nvGraphicFramePr>
        <p:xfrm>
          <a:off x="3023752" y="4325968"/>
          <a:ext cx="8128000" cy="15544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9311865"/>
                    </a:ext>
                  </a:extLst>
                </a:gridCol>
                <a:gridCol w="4064000">
                  <a:extLst>
                    <a:ext uri="{9D8B030D-6E8A-4147-A177-3AD203B41FA5}">
                      <a16:colId xmlns:a16="http://schemas.microsoft.com/office/drawing/2014/main" val="1320960827"/>
                    </a:ext>
                  </a:extLst>
                </a:gridCol>
              </a:tblGrid>
              <a:tr h="370840">
                <a:tc>
                  <a:txBody>
                    <a:bodyPr/>
                    <a:lstStyle/>
                    <a:p>
                      <a:r>
                        <a:rPr lang="en-US" sz="2800" b="0" dirty="0">
                          <a:solidFill>
                            <a:schemeClr val="tx1"/>
                          </a:solidFill>
                          <a:latin typeface="Arial" panose="020B0604020202020204" pitchFamily="34" charset="0"/>
                          <a:cs typeface="Arial" panose="020B0604020202020204" pitchFamily="34" charset="0"/>
                        </a:rPr>
                        <a:t>Gender</a:t>
                      </a:r>
                      <a:endParaRPr lang="en-GB" sz="2800" b="0" dirty="0">
                        <a:solidFill>
                          <a:schemeClr val="tx1"/>
                        </a:solidFill>
                        <a:latin typeface="Arial" panose="020B0604020202020204" pitchFamily="34" charset="0"/>
                        <a:cs typeface="Arial" panose="020B0604020202020204" pitchFamily="34" charset="0"/>
                      </a:endParaRPr>
                    </a:p>
                  </a:txBody>
                  <a:tcPr>
                    <a:noFill/>
                  </a:tcPr>
                </a:tc>
                <a:tc>
                  <a:txBody>
                    <a:bodyPr/>
                    <a:lstStyle/>
                    <a:p>
                      <a:r>
                        <a:rPr lang="en-US" sz="2800" b="0" dirty="0">
                          <a:solidFill>
                            <a:schemeClr val="tx1"/>
                          </a:solidFill>
                          <a:latin typeface="Arial" panose="020B0604020202020204" pitchFamily="34" charset="0"/>
                          <a:cs typeface="Arial" panose="020B0604020202020204" pitchFamily="34" charset="0"/>
                        </a:rPr>
                        <a:t>Total Donation</a:t>
                      </a:r>
                      <a:endParaRPr lang="en-GB" sz="2800" b="0" dirty="0">
                        <a:solidFill>
                          <a:schemeClr val="tx1"/>
                        </a:solidFill>
                        <a:latin typeface="Arial" panose="020B0604020202020204" pitchFamily="34" charset="0"/>
                        <a:cs typeface="Arial" panose="020B0604020202020204" pitchFamily="34" charset="0"/>
                      </a:endParaRPr>
                    </a:p>
                  </a:txBody>
                  <a:tcPr>
                    <a:noFill/>
                  </a:tcPr>
                </a:tc>
                <a:extLst>
                  <a:ext uri="{0D108BD9-81ED-4DB2-BD59-A6C34878D82A}">
                    <a16:rowId xmlns:a16="http://schemas.microsoft.com/office/drawing/2014/main" val="2229766364"/>
                  </a:ext>
                </a:extLst>
              </a:tr>
              <a:tr h="370840">
                <a:tc>
                  <a:txBody>
                    <a:bodyPr/>
                    <a:lstStyle/>
                    <a:p>
                      <a:r>
                        <a:rPr lang="en-US" sz="2800" dirty="0">
                          <a:solidFill>
                            <a:schemeClr val="tx1"/>
                          </a:solidFill>
                          <a:latin typeface="Arial" panose="020B0604020202020204" pitchFamily="34" charset="0"/>
                          <a:cs typeface="Arial" panose="020B0604020202020204" pitchFamily="34" charset="0"/>
                        </a:rPr>
                        <a:t>Female</a:t>
                      </a:r>
                      <a:endParaRPr lang="en-GB" sz="2800" dirty="0">
                        <a:solidFill>
                          <a:schemeClr val="tx1"/>
                        </a:solidFill>
                        <a:latin typeface="Arial" panose="020B0604020202020204" pitchFamily="34" charset="0"/>
                        <a:cs typeface="Arial" panose="020B0604020202020204" pitchFamily="34" charset="0"/>
                      </a:endParaRPr>
                    </a:p>
                  </a:txBody>
                  <a:tcPr>
                    <a:noFill/>
                  </a:tcPr>
                </a:tc>
                <a:tc>
                  <a:txBody>
                    <a:bodyPr/>
                    <a:lstStyle/>
                    <a:p>
                      <a:r>
                        <a:rPr lang="en-US" sz="2800" dirty="0">
                          <a:solidFill>
                            <a:schemeClr val="tx1"/>
                          </a:solidFill>
                          <a:latin typeface="Arial" panose="020B0604020202020204" pitchFamily="34" charset="0"/>
                          <a:cs typeface="Arial" panose="020B0604020202020204" pitchFamily="34" charset="0"/>
                        </a:rPr>
                        <a:t>121457</a:t>
                      </a:r>
                      <a:endParaRPr lang="en-GB" sz="2800" dirty="0">
                        <a:solidFill>
                          <a:schemeClr val="tx1"/>
                        </a:solidFill>
                        <a:latin typeface="Arial" panose="020B0604020202020204" pitchFamily="34" charset="0"/>
                        <a:cs typeface="Arial" panose="020B0604020202020204" pitchFamily="34" charset="0"/>
                      </a:endParaRPr>
                    </a:p>
                  </a:txBody>
                  <a:tcPr>
                    <a:noFill/>
                  </a:tcPr>
                </a:tc>
                <a:extLst>
                  <a:ext uri="{0D108BD9-81ED-4DB2-BD59-A6C34878D82A}">
                    <a16:rowId xmlns:a16="http://schemas.microsoft.com/office/drawing/2014/main" val="3034730744"/>
                  </a:ext>
                </a:extLst>
              </a:tr>
              <a:tr h="370840">
                <a:tc>
                  <a:txBody>
                    <a:bodyPr/>
                    <a:lstStyle/>
                    <a:p>
                      <a:r>
                        <a:rPr lang="en-US" sz="2800" dirty="0">
                          <a:solidFill>
                            <a:schemeClr val="tx1"/>
                          </a:solidFill>
                          <a:latin typeface="Arial" panose="020B0604020202020204" pitchFamily="34" charset="0"/>
                          <a:cs typeface="Arial" panose="020B0604020202020204" pitchFamily="34" charset="0"/>
                        </a:rPr>
                        <a:t>Male</a:t>
                      </a:r>
                      <a:endParaRPr lang="en-GB" sz="2800" dirty="0">
                        <a:solidFill>
                          <a:schemeClr val="tx1"/>
                        </a:solidFill>
                        <a:latin typeface="Arial" panose="020B0604020202020204" pitchFamily="34" charset="0"/>
                        <a:cs typeface="Arial" panose="020B0604020202020204" pitchFamily="34" charset="0"/>
                      </a:endParaRPr>
                    </a:p>
                  </a:txBody>
                  <a:tcPr>
                    <a:noFill/>
                  </a:tcPr>
                </a:tc>
                <a:tc>
                  <a:txBody>
                    <a:bodyPr/>
                    <a:lstStyle/>
                    <a:p>
                      <a:r>
                        <a:rPr lang="en-US" sz="2800" dirty="0">
                          <a:solidFill>
                            <a:schemeClr val="tx1"/>
                          </a:solidFill>
                          <a:latin typeface="Arial" panose="020B0604020202020204" pitchFamily="34" charset="0"/>
                          <a:cs typeface="Arial" panose="020B0604020202020204" pitchFamily="34" charset="0"/>
                        </a:rPr>
                        <a:t>127628</a:t>
                      </a:r>
                      <a:endParaRPr lang="en-GB" sz="2800" dirty="0">
                        <a:solidFill>
                          <a:schemeClr val="tx1"/>
                        </a:solidFill>
                        <a:latin typeface="Arial" panose="020B0604020202020204" pitchFamily="34" charset="0"/>
                        <a:cs typeface="Arial" panose="020B0604020202020204" pitchFamily="34" charset="0"/>
                      </a:endParaRPr>
                    </a:p>
                  </a:txBody>
                  <a:tcPr>
                    <a:noFill/>
                  </a:tcPr>
                </a:tc>
                <a:extLst>
                  <a:ext uri="{0D108BD9-81ED-4DB2-BD59-A6C34878D82A}">
                    <a16:rowId xmlns:a16="http://schemas.microsoft.com/office/drawing/2014/main" val="2672972019"/>
                  </a:ext>
                </a:extLst>
              </a:tr>
            </a:tbl>
          </a:graphicData>
        </a:graphic>
      </p:graphicFrame>
      <p:graphicFrame>
        <p:nvGraphicFramePr>
          <p:cNvPr id="8" name="Table 7">
            <a:extLst>
              <a:ext uri="{FF2B5EF4-FFF2-40B4-BE49-F238E27FC236}">
                <a16:creationId xmlns:a16="http://schemas.microsoft.com/office/drawing/2014/main" id="{C42D4026-2730-BBD5-D110-B11A3E2E3C83}"/>
              </a:ext>
            </a:extLst>
          </p:cNvPr>
          <p:cNvGraphicFramePr>
            <a:graphicFrameLocks noGrp="1"/>
          </p:cNvGraphicFramePr>
          <p:nvPr>
            <p:extLst>
              <p:ext uri="{D42A27DB-BD31-4B8C-83A1-F6EECF244321}">
                <p14:modId xmlns:p14="http://schemas.microsoft.com/office/powerpoint/2010/main" val="2515643939"/>
              </p:ext>
            </p:extLst>
          </p:nvPr>
        </p:nvGraphicFramePr>
        <p:xfrm>
          <a:off x="2881344" y="4381843"/>
          <a:ext cx="8054535" cy="1442730"/>
        </p:xfrm>
        <a:graphic>
          <a:graphicData uri="http://schemas.openxmlformats.org/drawingml/2006/table">
            <a:tbl>
              <a:tblPr/>
              <a:tblGrid>
                <a:gridCol w="8054535">
                  <a:extLst>
                    <a:ext uri="{9D8B030D-6E8A-4147-A177-3AD203B41FA5}">
                      <a16:colId xmlns:a16="http://schemas.microsoft.com/office/drawing/2014/main" val="308921435"/>
                    </a:ext>
                  </a:extLst>
                </a:gridCol>
              </a:tblGrid>
              <a:tr h="290943">
                <a:tc>
                  <a:txBody>
                    <a:bodyPr/>
                    <a:lstStyle/>
                    <a:p>
                      <a:endParaRPr lang="en-GB" dirty="0"/>
                    </a:p>
                  </a:txBody>
                  <a:tcPr>
                    <a:lnL w="28575" cmpd="sng">
                      <a:solidFill>
                        <a:schemeClr val="tx1"/>
                      </a:solidFill>
                      <a:prstDash val="solid"/>
                    </a:lnL>
                    <a:lnR w="28575" cmpd="sng">
                      <a:solidFill>
                        <a:schemeClr val="tx1"/>
                      </a:solidFill>
                      <a:prstDash val="solid"/>
                    </a:lnR>
                    <a:lnT w="28575" cmpd="sng">
                      <a:solidFill>
                        <a:schemeClr val="tx1"/>
                      </a:solidFill>
                      <a:prstDash val="soli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1930422"/>
                  </a:ext>
                </a:extLst>
              </a:tr>
              <a:tr h="1076970">
                <a:tc>
                  <a:txBody>
                    <a:bodyPr/>
                    <a:lstStyle/>
                    <a:p>
                      <a:endParaRPr lang="en-GB"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mpd="sng">
                      <a:solidFill>
                        <a:schemeClr val="tx1"/>
                      </a:solidFill>
                      <a:prstDash val="solid"/>
                    </a:lnB>
                  </a:tcPr>
                </a:tc>
                <a:extLst>
                  <a:ext uri="{0D108BD9-81ED-4DB2-BD59-A6C34878D82A}">
                    <a16:rowId xmlns:a16="http://schemas.microsoft.com/office/drawing/2014/main" val="633713730"/>
                  </a:ext>
                </a:extLst>
              </a:tr>
            </a:tbl>
          </a:graphicData>
        </a:graphic>
      </p:graphicFrame>
      <p:graphicFrame>
        <p:nvGraphicFramePr>
          <p:cNvPr id="10" name="Table 9">
            <a:extLst>
              <a:ext uri="{FF2B5EF4-FFF2-40B4-BE49-F238E27FC236}">
                <a16:creationId xmlns:a16="http://schemas.microsoft.com/office/drawing/2014/main" id="{DA74D226-FDDC-0B44-EAE2-D5655C4847DF}"/>
              </a:ext>
            </a:extLst>
          </p:cNvPr>
          <p:cNvGraphicFramePr>
            <a:graphicFrameLocks noGrp="1"/>
          </p:cNvGraphicFramePr>
          <p:nvPr>
            <p:extLst>
              <p:ext uri="{D42A27DB-BD31-4B8C-83A1-F6EECF244321}">
                <p14:modId xmlns:p14="http://schemas.microsoft.com/office/powerpoint/2010/main" val="90225140"/>
              </p:ext>
            </p:extLst>
          </p:nvPr>
        </p:nvGraphicFramePr>
        <p:xfrm>
          <a:off x="2881344" y="5267740"/>
          <a:ext cx="8054535" cy="524237"/>
        </p:xfrm>
        <a:graphic>
          <a:graphicData uri="http://schemas.openxmlformats.org/drawingml/2006/table">
            <a:tbl>
              <a:tblPr/>
              <a:tblGrid>
                <a:gridCol w="8054535">
                  <a:extLst>
                    <a:ext uri="{9D8B030D-6E8A-4147-A177-3AD203B41FA5}">
                      <a16:colId xmlns:a16="http://schemas.microsoft.com/office/drawing/2014/main" val="2510066720"/>
                    </a:ext>
                  </a:extLst>
                </a:gridCol>
              </a:tblGrid>
              <a:tr h="524237">
                <a:tc>
                  <a:txBody>
                    <a:bodyPr/>
                    <a:lstStyle/>
                    <a:p>
                      <a:endParaRPr lang="en-GB" dirty="0"/>
                    </a:p>
                  </a:txBody>
                  <a:tcPr>
                    <a:lnL w="28575" cmpd="sng">
                      <a:solidFill>
                        <a:schemeClr val="tx1"/>
                      </a:solidFill>
                      <a:prstDash val="solid"/>
                    </a:lnL>
                    <a:lnR w="28575" cmpd="sng">
                      <a:solidFill>
                        <a:schemeClr val="tx1"/>
                      </a:solidFill>
                      <a:prstDash val="solid"/>
                    </a:lnR>
                    <a:lnT w="28575" cmpd="sng">
                      <a:solidFill>
                        <a:schemeClr val="tx1"/>
                      </a:solidFill>
                      <a:prstDash val="solid"/>
                    </a:lnT>
                    <a:lnB w="28575" cmpd="sng">
                      <a:solidFill>
                        <a:schemeClr val="tx1"/>
                      </a:solidFill>
                      <a:prstDash val="solid"/>
                    </a:lnB>
                  </a:tcPr>
                </a:tc>
                <a:extLst>
                  <a:ext uri="{0D108BD9-81ED-4DB2-BD59-A6C34878D82A}">
                    <a16:rowId xmlns:a16="http://schemas.microsoft.com/office/drawing/2014/main" val="2754549824"/>
                  </a:ext>
                </a:extLst>
              </a:tr>
            </a:tbl>
          </a:graphicData>
        </a:graphic>
      </p:graphicFrame>
      <p:sp>
        <p:nvSpPr>
          <p:cNvPr id="3" name="TextBox 2">
            <a:extLst>
              <a:ext uri="{FF2B5EF4-FFF2-40B4-BE49-F238E27FC236}">
                <a16:creationId xmlns:a16="http://schemas.microsoft.com/office/drawing/2014/main" id="{2C06D637-C40C-4477-E70A-762305D090D2}"/>
              </a:ext>
            </a:extLst>
          </p:cNvPr>
          <p:cNvSpPr txBox="1"/>
          <p:nvPr/>
        </p:nvSpPr>
        <p:spPr>
          <a:xfrm>
            <a:off x="1789042" y="483705"/>
            <a:ext cx="9706481" cy="1077218"/>
          </a:xfrm>
          <a:prstGeom prst="rect">
            <a:avLst/>
          </a:prstGeom>
          <a:noFill/>
        </p:spPr>
        <p:txBody>
          <a:bodyPr wrap="square" rtlCol="0">
            <a:spAutoFit/>
          </a:bodyPr>
          <a:lstStyle/>
          <a:p>
            <a:pPr marL="0" marR="183220" lvl="1" indent="0" defTabSz="787573">
              <a:spcBef>
                <a:spcPts val="546"/>
              </a:spcBef>
              <a:buNone/>
              <a:tabLst>
                <a:tab pos="699518" algn="l"/>
                <a:tab pos="700065" algn="l"/>
              </a:tabLst>
            </a:pPr>
            <a:r>
              <a:rPr lang="en-US" sz="3200" b="1" kern="1200" dirty="0">
                <a:solidFill>
                  <a:schemeClr val="tx1"/>
                </a:solidFill>
                <a:latin typeface="Arial" panose="020B0604020202020204" pitchFamily="34" charset="0"/>
                <a:ea typeface="+mn-ea"/>
                <a:cs typeface="Arial" panose="020B0604020202020204" pitchFamily="34" charset="0"/>
              </a:rPr>
              <a:t>c) </a:t>
            </a:r>
            <a:r>
              <a:rPr lang="en-US" sz="3200" b="1" kern="1200" spc="-4" dirty="0">
                <a:solidFill>
                  <a:schemeClr val="tx1"/>
                </a:solidFill>
                <a:latin typeface="Arial" panose="020B0604020202020204" pitchFamily="34" charset="0"/>
                <a:ea typeface="+mn-ea"/>
                <a:cs typeface="Arial" panose="020B0604020202020204" pitchFamily="34" charset="0"/>
              </a:rPr>
              <a:t>Show the total donation </a:t>
            </a:r>
            <a:r>
              <a:rPr lang="en-US" sz="3200" b="1" kern="1200" dirty="0">
                <a:solidFill>
                  <a:schemeClr val="tx1"/>
                </a:solidFill>
                <a:latin typeface="Arial" panose="020B0604020202020204" pitchFamily="34" charset="0"/>
                <a:ea typeface="+mn-ea"/>
                <a:cs typeface="Arial" panose="020B0604020202020204" pitchFamily="34" charset="0"/>
              </a:rPr>
              <a:t>and </a:t>
            </a:r>
            <a:r>
              <a:rPr lang="en-US" sz="3200" b="1" kern="1200" spc="-4" dirty="0">
                <a:solidFill>
                  <a:schemeClr val="tx1"/>
                </a:solidFill>
                <a:latin typeface="Arial" panose="020B0604020202020204" pitchFamily="34" charset="0"/>
                <a:ea typeface="+mn-ea"/>
                <a:cs typeface="Arial" panose="020B0604020202020204" pitchFamily="34" charset="0"/>
              </a:rPr>
              <a:t>number of donations by</a:t>
            </a:r>
            <a:r>
              <a:rPr lang="en-US" sz="3200" b="1" kern="1200" spc="4" dirty="0">
                <a:solidFill>
                  <a:schemeClr val="tx1"/>
                </a:solidFill>
                <a:latin typeface="Arial" panose="020B0604020202020204" pitchFamily="34" charset="0"/>
                <a:ea typeface="+mn-ea"/>
                <a:cs typeface="Arial" panose="020B0604020202020204" pitchFamily="34" charset="0"/>
              </a:rPr>
              <a:t> </a:t>
            </a:r>
            <a:r>
              <a:rPr lang="en-US" sz="3200" b="1" kern="1200" spc="-4" dirty="0">
                <a:solidFill>
                  <a:schemeClr val="tx1"/>
                </a:solidFill>
                <a:latin typeface="Arial" panose="020B0604020202020204" pitchFamily="34" charset="0"/>
                <a:ea typeface="+mn-ea"/>
                <a:cs typeface="Arial" panose="020B0604020202020204" pitchFamily="34" charset="0"/>
              </a:rPr>
              <a:t>gender?</a:t>
            </a:r>
            <a:endParaRPr lang="en-US" sz="3200" b="1" kern="1200" dirty="0">
              <a:solidFill>
                <a:schemeClr val="tx1"/>
              </a:solidFill>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3126956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Graph on document with pen">
            <a:extLst>
              <a:ext uri="{FF2B5EF4-FFF2-40B4-BE49-F238E27FC236}">
                <a16:creationId xmlns:a16="http://schemas.microsoft.com/office/drawing/2014/main" id="{2CCF6EF7-47CE-9398-8BA8-2A1E16A5C1B7}"/>
              </a:ext>
            </a:extLst>
          </p:cNvPr>
          <p:cNvPicPr>
            <a:picLocks noChangeAspect="1"/>
          </p:cNvPicPr>
          <p:nvPr/>
        </p:nvPicPr>
        <p:blipFill rotWithShape="1">
          <a:blip r:embed="rId2">
            <a:alphaModFix amt="35000"/>
          </a:blip>
          <a:srcRect t="1510" b="14220"/>
          <a:stretch/>
        </p:blipFill>
        <p:spPr>
          <a:xfrm>
            <a:off x="20" y="10"/>
            <a:ext cx="12191980" cy="6857990"/>
          </a:xfrm>
          <a:prstGeom prst="rect">
            <a:avLst/>
          </a:prstGeom>
        </p:spPr>
      </p:pic>
      <p:sp>
        <p:nvSpPr>
          <p:cNvPr id="4" name="Content Placeholder 2">
            <a:extLst>
              <a:ext uri="{FF2B5EF4-FFF2-40B4-BE49-F238E27FC236}">
                <a16:creationId xmlns:a16="http://schemas.microsoft.com/office/drawing/2014/main" id="{C0764F7B-7478-96BB-859C-72EE08E43AD2}"/>
              </a:ext>
            </a:extLst>
          </p:cNvPr>
          <p:cNvSpPr>
            <a:spLocks noGrp="1"/>
          </p:cNvSpPr>
          <p:nvPr>
            <p:ph idx="1"/>
          </p:nvPr>
        </p:nvSpPr>
        <p:spPr>
          <a:xfrm>
            <a:off x="838200" y="1825625"/>
            <a:ext cx="10515600" cy="4614932"/>
          </a:xfrm>
        </p:spPr>
        <p:txBody>
          <a:bodyPr>
            <a:normAutofit fontScale="92500" lnSpcReduction="20000"/>
          </a:bodyPr>
          <a:lstStyle/>
          <a:p>
            <a:pPr marL="0" marR="212725" lvl="1" indent="0">
              <a:spcBef>
                <a:spcPts val="635"/>
              </a:spcBef>
              <a:buNone/>
              <a:tabLst>
                <a:tab pos="812165" algn="l"/>
                <a:tab pos="812800" algn="l"/>
              </a:tabLst>
            </a:pPr>
            <a:endParaRPr lang="en-US" sz="700" dirty="0">
              <a:solidFill>
                <a:srgbClr val="FFFFFF"/>
              </a:solidFill>
              <a:latin typeface="Arial" panose="020B0604020202020204" pitchFamily="34" charset="0"/>
              <a:cs typeface="Arial" panose="020B0604020202020204" pitchFamily="34" charset="0"/>
            </a:endParaRPr>
          </a:p>
          <a:p>
            <a:pPr marL="0" indent="0">
              <a:buNone/>
            </a:pPr>
            <a:r>
              <a:rPr lang="en-US" sz="1900" b="1" u="sng" dirty="0">
                <a:solidFill>
                  <a:srgbClr val="FFFFFF"/>
                </a:solidFill>
                <a:latin typeface="Arial" panose="020B0604020202020204" pitchFamily="34" charset="0"/>
                <a:cs typeface="Arial" panose="020B0604020202020204" pitchFamily="34" charset="0"/>
              </a:rPr>
              <a:t>Syntax:</a:t>
            </a:r>
            <a:r>
              <a:rPr lang="en-US" sz="1900" b="1" dirty="0">
                <a:solidFill>
                  <a:srgbClr val="FFFFFF"/>
                </a:solidFill>
                <a:latin typeface="Arial" panose="020B0604020202020204" pitchFamily="34" charset="0"/>
                <a:cs typeface="Arial" panose="020B0604020202020204" pitchFamily="34" charset="0"/>
              </a:rPr>
              <a:t>  </a:t>
            </a:r>
          </a:p>
          <a:p>
            <a:pPr marL="0" indent="0">
              <a:buNone/>
            </a:pPr>
            <a:r>
              <a:rPr lang="en-US" sz="1900" dirty="0">
                <a:solidFill>
                  <a:srgbClr val="FFFFFF"/>
                </a:solidFill>
                <a:latin typeface="Arial" panose="020B0604020202020204" pitchFamily="34" charset="0"/>
                <a:cs typeface="Arial" panose="020B0604020202020204" pitchFamily="34" charset="0"/>
              </a:rPr>
              <a:t>	SELECT donation_frequency AS “Frequency”, Sum (donation) </a:t>
            </a:r>
          </a:p>
          <a:p>
            <a:pPr marL="0" indent="0">
              <a:buNone/>
            </a:pPr>
            <a:r>
              <a:rPr lang="en-US" sz="1900" dirty="0">
                <a:solidFill>
                  <a:srgbClr val="FFFFFF"/>
                </a:solidFill>
                <a:latin typeface="Arial" panose="020B0604020202020204" pitchFamily="34" charset="0"/>
                <a:cs typeface="Arial" panose="020B0604020202020204" pitchFamily="34" charset="0"/>
              </a:rPr>
              <a:t>	FROM Donation_Data n, Donor_data r where n.id = r.id</a:t>
            </a:r>
          </a:p>
          <a:p>
            <a:pPr marL="0" indent="0">
              <a:buNone/>
            </a:pPr>
            <a:r>
              <a:rPr lang="en-US" sz="1900" dirty="0">
                <a:solidFill>
                  <a:srgbClr val="FFFFFF"/>
                </a:solidFill>
                <a:latin typeface="Arial" panose="020B0604020202020204" pitchFamily="34" charset="0"/>
                <a:cs typeface="Arial" panose="020B0604020202020204" pitchFamily="34" charset="0"/>
              </a:rPr>
              <a:t>	GROUP BY donation_frequency;</a:t>
            </a:r>
          </a:p>
          <a:p>
            <a:pPr marL="0" indent="0">
              <a:buNone/>
            </a:pPr>
            <a:endParaRPr lang="en-US" sz="1900" b="1" u="sng" dirty="0">
              <a:solidFill>
                <a:srgbClr val="FFFFFF"/>
              </a:solidFill>
              <a:latin typeface="Arial" panose="020B0604020202020204" pitchFamily="34" charset="0"/>
              <a:cs typeface="Arial" panose="020B0604020202020204" pitchFamily="34" charset="0"/>
            </a:endParaRPr>
          </a:p>
          <a:p>
            <a:pPr marL="0" indent="0">
              <a:buNone/>
            </a:pPr>
            <a:r>
              <a:rPr lang="en-US" sz="1900" b="1" u="sng" dirty="0">
                <a:solidFill>
                  <a:srgbClr val="FFFFFF"/>
                </a:solidFill>
                <a:latin typeface="Arial" panose="020B0604020202020204" pitchFamily="34" charset="0"/>
                <a:cs typeface="Arial" panose="020B0604020202020204" pitchFamily="34" charset="0"/>
              </a:rPr>
              <a:t>Data Output:</a:t>
            </a:r>
          </a:p>
          <a:p>
            <a:pPr marL="0" indent="0">
              <a:buNone/>
            </a:pPr>
            <a:r>
              <a:rPr lang="en-US" sz="1900" dirty="0">
                <a:solidFill>
                  <a:srgbClr val="FFFFFF"/>
                </a:solidFill>
                <a:latin typeface="Arial" panose="020B0604020202020204" pitchFamily="34" charset="0"/>
                <a:cs typeface="Arial" panose="020B0604020202020204" pitchFamily="34" charset="0"/>
              </a:rPr>
              <a:t>	</a:t>
            </a:r>
            <a:r>
              <a:rPr lang="en-US" sz="1900" b="1" dirty="0">
                <a:solidFill>
                  <a:srgbClr val="FFFFFF"/>
                </a:solidFill>
                <a:latin typeface="Arial" panose="020B0604020202020204" pitchFamily="34" charset="0"/>
                <a:cs typeface="Arial" panose="020B0604020202020204" pitchFamily="34" charset="0"/>
              </a:rPr>
              <a:t>Frequency   	Sum</a:t>
            </a:r>
          </a:p>
          <a:p>
            <a:pPr marL="0" lvl="1" indent="0">
              <a:buNone/>
            </a:pPr>
            <a:r>
              <a:rPr lang="en-US" sz="1900" dirty="0">
                <a:solidFill>
                  <a:srgbClr val="FFFFFF"/>
                </a:solidFill>
                <a:latin typeface="Arial" panose="020B0604020202020204" pitchFamily="34" charset="0"/>
                <a:cs typeface="Arial" panose="020B0604020202020204" pitchFamily="34" charset="0"/>
              </a:rPr>
              <a:t>	"Once"		32666</a:t>
            </a:r>
          </a:p>
          <a:p>
            <a:pPr marL="0" lvl="1" indent="0">
              <a:buNone/>
            </a:pPr>
            <a:r>
              <a:rPr lang="en-US" sz="1900" dirty="0">
                <a:solidFill>
                  <a:srgbClr val="FFFFFF"/>
                </a:solidFill>
                <a:latin typeface="Arial" panose="020B0604020202020204" pitchFamily="34" charset="0"/>
                <a:cs typeface="Arial" panose="020B0604020202020204" pitchFamily="34" charset="0"/>
              </a:rPr>
              <a:t>	"Weekly"		31645</a:t>
            </a:r>
          </a:p>
          <a:p>
            <a:pPr marL="0" lvl="1" indent="0">
              <a:buNone/>
            </a:pPr>
            <a:r>
              <a:rPr lang="en-US" sz="1900" dirty="0">
                <a:solidFill>
                  <a:srgbClr val="FFFFFF"/>
                </a:solidFill>
                <a:latin typeface="Arial" panose="020B0604020202020204" pitchFamily="34" charset="0"/>
                <a:cs typeface="Arial" panose="020B0604020202020204" pitchFamily="34" charset="0"/>
              </a:rPr>
              <a:t>	"Daily"		29249</a:t>
            </a:r>
          </a:p>
          <a:p>
            <a:pPr marL="0" lvl="1" indent="0">
              <a:buNone/>
            </a:pPr>
            <a:r>
              <a:rPr lang="en-US" sz="1900" dirty="0">
                <a:solidFill>
                  <a:srgbClr val="FFFFFF"/>
                </a:solidFill>
                <a:latin typeface="Arial" panose="020B0604020202020204" pitchFamily="34" charset="0"/>
                <a:cs typeface="Arial" panose="020B0604020202020204" pitchFamily="34" charset="0"/>
              </a:rPr>
              <a:t>	"Yearly"		35266</a:t>
            </a:r>
          </a:p>
          <a:p>
            <a:pPr marL="0" lvl="1" indent="0">
              <a:buNone/>
            </a:pPr>
            <a:r>
              <a:rPr lang="en-US" sz="1900" dirty="0">
                <a:solidFill>
                  <a:srgbClr val="FFFFFF"/>
                </a:solidFill>
                <a:latin typeface="Arial" panose="020B0604020202020204" pitchFamily="34" charset="0"/>
                <a:cs typeface="Arial" panose="020B0604020202020204" pitchFamily="34" charset="0"/>
              </a:rPr>
              <a:t>	"Seldom"	30650</a:t>
            </a:r>
          </a:p>
          <a:p>
            <a:pPr marL="0" lvl="1" indent="0">
              <a:buNone/>
            </a:pPr>
            <a:r>
              <a:rPr lang="en-US" sz="1900" dirty="0">
                <a:solidFill>
                  <a:srgbClr val="FFFFFF"/>
                </a:solidFill>
                <a:latin typeface="Arial" panose="020B0604020202020204" pitchFamily="34" charset="0"/>
                <a:cs typeface="Arial" panose="020B0604020202020204" pitchFamily="34" charset="0"/>
              </a:rPr>
              <a:t>	"Monthly"	26870</a:t>
            </a:r>
          </a:p>
          <a:p>
            <a:pPr marL="0" lvl="1" indent="0">
              <a:buNone/>
            </a:pPr>
            <a:r>
              <a:rPr lang="en-US" sz="1900" dirty="0">
                <a:solidFill>
                  <a:srgbClr val="FFFFFF"/>
                </a:solidFill>
                <a:latin typeface="Arial" panose="020B0604020202020204" pitchFamily="34" charset="0"/>
                <a:cs typeface="Arial" panose="020B0604020202020204" pitchFamily="34" charset="0"/>
              </a:rPr>
              <a:t>	"Often"		28476</a:t>
            </a:r>
          </a:p>
          <a:p>
            <a:pPr marL="0" lvl="1" indent="0">
              <a:buNone/>
            </a:pPr>
            <a:r>
              <a:rPr lang="en-US" sz="1900" dirty="0">
                <a:solidFill>
                  <a:srgbClr val="FFFFFF"/>
                </a:solidFill>
                <a:latin typeface="Arial" panose="020B0604020202020204" pitchFamily="34" charset="0"/>
                <a:cs typeface="Arial" panose="020B0604020202020204" pitchFamily="34" charset="0"/>
              </a:rPr>
              <a:t>	"Never"		34263</a:t>
            </a:r>
          </a:p>
        </p:txBody>
      </p:sp>
      <p:sp>
        <p:nvSpPr>
          <p:cNvPr id="2" name="TextBox 1">
            <a:extLst>
              <a:ext uri="{FF2B5EF4-FFF2-40B4-BE49-F238E27FC236}">
                <a16:creationId xmlns:a16="http://schemas.microsoft.com/office/drawing/2014/main" id="{A1104842-60D0-6270-7A4A-F21F15DE3BC7}"/>
              </a:ext>
            </a:extLst>
          </p:cNvPr>
          <p:cNvSpPr txBox="1"/>
          <p:nvPr/>
        </p:nvSpPr>
        <p:spPr>
          <a:xfrm>
            <a:off x="838200" y="662609"/>
            <a:ext cx="9776791" cy="1323439"/>
          </a:xfrm>
          <a:prstGeom prst="rect">
            <a:avLst/>
          </a:prstGeom>
          <a:noFill/>
        </p:spPr>
        <p:txBody>
          <a:bodyPr wrap="square" rtlCol="0">
            <a:spAutoFit/>
          </a:bodyPr>
          <a:lstStyle/>
          <a:p>
            <a:r>
              <a:rPr lang="en-GB" sz="4000" b="1" dirty="0"/>
              <a:t>d) Total donation made by frequency of donation?</a:t>
            </a:r>
          </a:p>
        </p:txBody>
      </p:sp>
    </p:spTree>
    <p:extLst>
      <p:ext uri="{BB962C8B-B14F-4D97-AF65-F5344CB8AC3E}">
        <p14:creationId xmlns:p14="http://schemas.microsoft.com/office/powerpoint/2010/main" val="306635977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29">
            <a:extLst>
              <a:ext uri="{FF2B5EF4-FFF2-40B4-BE49-F238E27FC236}">
                <a16:creationId xmlns:a16="http://schemas.microsoft.com/office/drawing/2014/main" id="{B250C39F-3F6C-4D53-86D2-7BC6B2FF60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descr="Hand holding a pen shading number on a sheet">
            <a:extLst>
              <a:ext uri="{FF2B5EF4-FFF2-40B4-BE49-F238E27FC236}">
                <a16:creationId xmlns:a16="http://schemas.microsoft.com/office/drawing/2014/main" id="{8CBA57DC-F1FC-B87C-4237-5242A593FA05}"/>
              </a:ext>
            </a:extLst>
          </p:cNvPr>
          <p:cNvPicPr>
            <a:picLocks noChangeAspect="1"/>
          </p:cNvPicPr>
          <p:nvPr/>
        </p:nvPicPr>
        <p:blipFill rotWithShape="1">
          <a:blip r:embed="rId2"/>
          <a:srcRect b="15730"/>
          <a:stretch/>
        </p:blipFill>
        <p:spPr>
          <a:xfrm>
            <a:off x="20" y="10"/>
            <a:ext cx="12191980" cy="6857990"/>
          </a:xfrm>
          <a:prstGeom prst="rect">
            <a:avLst/>
          </a:prstGeom>
        </p:spPr>
      </p:pic>
      <p:sp>
        <p:nvSpPr>
          <p:cNvPr id="37" name="Rectangle 31">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2">
            <a:extLst>
              <a:ext uri="{FF2B5EF4-FFF2-40B4-BE49-F238E27FC236}">
                <a16:creationId xmlns:a16="http://schemas.microsoft.com/office/drawing/2014/main" id="{C0764F7B-7478-96BB-859C-72EE08E43AD2}"/>
              </a:ext>
            </a:extLst>
          </p:cNvPr>
          <p:cNvSpPr>
            <a:spLocks noGrp="1"/>
          </p:cNvSpPr>
          <p:nvPr>
            <p:ph idx="1"/>
          </p:nvPr>
        </p:nvSpPr>
        <p:spPr>
          <a:xfrm>
            <a:off x="534571" y="225083"/>
            <a:ext cx="9580099" cy="6274191"/>
          </a:xfrm>
        </p:spPr>
        <p:txBody>
          <a:bodyPr>
            <a:normAutofit lnSpcReduction="10000"/>
          </a:bodyPr>
          <a:lstStyle/>
          <a:p>
            <a:pPr marL="0" marR="212725" lvl="1" indent="0">
              <a:spcBef>
                <a:spcPts val="635"/>
              </a:spcBef>
              <a:buNone/>
              <a:tabLst>
                <a:tab pos="812165" algn="l"/>
                <a:tab pos="812800" algn="l"/>
              </a:tabLst>
            </a:pPr>
            <a:r>
              <a:rPr lang="en-US" sz="4000" dirty="0">
                <a:solidFill>
                  <a:schemeClr val="bg1"/>
                </a:solidFill>
                <a:latin typeface="Arial" panose="020B0604020202020204" pitchFamily="34" charset="0"/>
                <a:cs typeface="Arial" panose="020B0604020202020204" pitchFamily="34" charset="0"/>
              </a:rPr>
              <a:t>e) Total </a:t>
            </a:r>
            <a:r>
              <a:rPr lang="en-US" sz="4000" spc="-5" dirty="0">
                <a:solidFill>
                  <a:schemeClr val="bg1"/>
                </a:solidFill>
                <a:latin typeface="Arial" panose="020B0604020202020204" pitchFamily="34" charset="0"/>
                <a:cs typeface="Arial" panose="020B0604020202020204" pitchFamily="34" charset="0"/>
              </a:rPr>
              <a:t>donation </a:t>
            </a:r>
            <a:r>
              <a:rPr lang="en-US" sz="4000" dirty="0">
                <a:solidFill>
                  <a:schemeClr val="bg1"/>
                </a:solidFill>
                <a:latin typeface="Arial" panose="020B0604020202020204" pitchFamily="34" charset="0"/>
                <a:cs typeface="Arial" panose="020B0604020202020204" pitchFamily="34" charset="0"/>
              </a:rPr>
              <a:t>and number </a:t>
            </a:r>
            <a:r>
              <a:rPr lang="en-US" sz="4000" spc="-5" dirty="0">
                <a:solidFill>
                  <a:schemeClr val="bg1"/>
                </a:solidFill>
                <a:latin typeface="Arial" panose="020B0604020202020204" pitchFamily="34" charset="0"/>
                <a:cs typeface="Arial" panose="020B0604020202020204" pitchFamily="34" charset="0"/>
              </a:rPr>
              <a:t>of </a:t>
            </a:r>
            <a:r>
              <a:rPr lang="en-US" sz="4000" dirty="0">
                <a:solidFill>
                  <a:schemeClr val="bg1"/>
                </a:solidFill>
                <a:latin typeface="Arial" panose="020B0604020202020204" pitchFamily="34" charset="0"/>
                <a:cs typeface="Arial" panose="020B0604020202020204" pitchFamily="34" charset="0"/>
              </a:rPr>
              <a:t>donation </a:t>
            </a:r>
            <a:r>
              <a:rPr lang="en-US" sz="4000" spc="-5" dirty="0">
                <a:solidFill>
                  <a:schemeClr val="bg1"/>
                </a:solidFill>
                <a:latin typeface="Arial" panose="020B0604020202020204" pitchFamily="34" charset="0"/>
                <a:cs typeface="Arial" panose="020B0604020202020204" pitchFamily="34" charset="0"/>
              </a:rPr>
              <a:t>by </a:t>
            </a:r>
            <a:r>
              <a:rPr lang="en-US" sz="4000" dirty="0">
                <a:solidFill>
                  <a:schemeClr val="bg1"/>
                </a:solidFill>
                <a:latin typeface="Arial" panose="020B0604020202020204" pitchFamily="34" charset="0"/>
                <a:cs typeface="Arial" panose="020B0604020202020204" pitchFamily="34" charset="0"/>
              </a:rPr>
              <a:t>Job</a:t>
            </a:r>
            <a:r>
              <a:rPr lang="en-US" sz="4000" spc="25" dirty="0">
                <a:solidFill>
                  <a:schemeClr val="bg1"/>
                </a:solidFill>
                <a:latin typeface="Arial" panose="020B0604020202020204" pitchFamily="34" charset="0"/>
                <a:cs typeface="Arial" panose="020B0604020202020204" pitchFamily="34" charset="0"/>
              </a:rPr>
              <a:t> </a:t>
            </a:r>
            <a:r>
              <a:rPr lang="en-US" sz="4000" spc="-5" dirty="0">
                <a:solidFill>
                  <a:schemeClr val="bg1"/>
                </a:solidFill>
                <a:latin typeface="Arial" panose="020B0604020202020204" pitchFamily="34" charset="0"/>
                <a:cs typeface="Arial" panose="020B0604020202020204" pitchFamily="34" charset="0"/>
              </a:rPr>
              <a:t>field?</a:t>
            </a:r>
            <a:endParaRPr lang="en-US" sz="4000" dirty="0">
              <a:solidFill>
                <a:schemeClr val="bg1"/>
              </a:solidFill>
              <a:latin typeface="Arial" panose="020B0604020202020204" pitchFamily="34" charset="0"/>
              <a:cs typeface="Arial" panose="020B0604020202020204" pitchFamily="34" charset="0"/>
            </a:endParaRPr>
          </a:p>
          <a:p>
            <a:pPr marL="0" indent="0">
              <a:buNone/>
            </a:pPr>
            <a:endParaRPr lang="en-US" sz="500" dirty="0">
              <a:solidFill>
                <a:schemeClr val="bg1"/>
              </a:solidFill>
              <a:latin typeface="Arial" panose="020B0604020202020204" pitchFamily="34" charset="0"/>
              <a:cs typeface="Arial" panose="020B0604020202020204" pitchFamily="34" charset="0"/>
            </a:endParaRPr>
          </a:p>
          <a:p>
            <a:pPr marL="0" indent="0">
              <a:buNone/>
            </a:pPr>
            <a:r>
              <a:rPr lang="en-US" sz="1800" b="1" u="sng" dirty="0">
                <a:solidFill>
                  <a:schemeClr val="bg1"/>
                </a:solidFill>
                <a:latin typeface="Arial" panose="020B0604020202020204" pitchFamily="34" charset="0"/>
                <a:cs typeface="Arial" panose="020B0604020202020204" pitchFamily="34" charset="0"/>
              </a:rPr>
              <a:t>Syntax:</a:t>
            </a:r>
            <a:r>
              <a:rPr lang="en-US" sz="1800" b="1" dirty="0">
                <a:solidFill>
                  <a:schemeClr val="bg1"/>
                </a:solidFill>
                <a:latin typeface="Arial" panose="020B0604020202020204" pitchFamily="34" charset="0"/>
                <a:cs typeface="Arial" panose="020B0604020202020204" pitchFamily="34" charset="0"/>
              </a:rPr>
              <a:t>  </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SELECT </a:t>
            </a:r>
            <a:r>
              <a:rPr lang="en-US" sz="1800" dirty="0" err="1">
                <a:solidFill>
                  <a:schemeClr val="bg1"/>
                </a:solidFill>
                <a:latin typeface="Arial" panose="020B0604020202020204" pitchFamily="34" charset="0"/>
                <a:cs typeface="Arial" panose="020B0604020202020204" pitchFamily="34" charset="0"/>
              </a:rPr>
              <a:t>Job_Field</a:t>
            </a:r>
            <a:r>
              <a:rPr lang="en-US" sz="1800" dirty="0">
                <a:solidFill>
                  <a:schemeClr val="bg1"/>
                </a:solidFill>
                <a:latin typeface="Arial" panose="020B0604020202020204" pitchFamily="34" charset="0"/>
                <a:cs typeface="Arial" panose="020B0604020202020204" pitchFamily="34" charset="0"/>
              </a:rPr>
              <a:t> AS "Job Field", Count (</a:t>
            </a:r>
            <a:r>
              <a:rPr lang="en-US" sz="1800" dirty="0" err="1">
                <a:solidFill>
                  <a:schemeClr val="bg1"/>
                </a:solidFill>
                <a:latin typeface="Arial" panose="020B0604020202020204" pitchFamily="34" charset="0"/>
                <a:cs typeface="Arial" panose="020B0604020202020204" pitchFamily="34" charset="0"/>
              </a:rPr>
              <a:t>Job_Field</a:t>
            </a:r>
            <a:r>
              <a:rPr lang="en-US" sz="1800" dirty="0">
                <a:solidFill>
                  <a:schemeClr val="bg1"/>
                </a:solidFill>
                <a:latin typeface="Arial" panose="020B0604020202020204" pitchFamily="34" charset="0"/>
                <a:cs typeface="Arial" panose="020B0604020202020204" pitchFamily="34" charset="0"/>
              </a:rPr>
              <a:t>) </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AS "Number of Donations", sum(donation)</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AS "Total Donation" </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FROM </a:t>
            </a:r>
            <a:r>
              <a:rPr lang="en-US" sz="1800" dirty="0" err="1">
                <a:solidFill>
                  <a:schemeClr val="bg1"/>
                </a:solidFill>
                <a:latin typeface="Arial" panose="020B0604020202020204" pitchFamily="34" charset="0"/>
                <a:cs typeface="Arial" panose="020B0604020202020204" pitchFamily="34" charset="0"/>
              </a:rPr>
              <a:t>Donation_data</a:t>
            </a:r>
            <a:endParaRPr lang="en-US" sz="1800" dirty="0">
              <a:solidFill>
                <a:schemeClr val="bg1"/>
              </a:solidFill>
              <a:latin typeface="Arial" panose="020B0604020202020204" pitchFamily="34" charset="0"/>
              <a:cs typeface="Arial" panose="020B0604020202020204" pitchFamily="34" charset="0"/>
            </a:endParaRP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GROUP BY </a:t>
            </a:r>
            <a:r>
              <a:rPr lang="en-US" sz="1800" dirty="0" err="1">
                <a:solidFill>
                  <a:schemeClr val="bg1"/>
                </a:solidFill>
                <a:latin typeface="Arial" panose="020B0604020202020204" pitchFamily="34" charset="0"/>
                <a:cs typeface="Arial" panose="020B0604020202020204" pitchFamily="34" charset="0"/>
              </a:rPr>
              <a:t>Job_Field</a:t>
            </a:r>
            <a:r>
              <a:rPr lang="en-US" sz="1800" dirty="0">
                <a:solidFill>
                  <a:schemeClr val="bg1"/>
                </a:solidFill>
                <a:latin typeface="Arial" panose="020B0604020202020204" pitchFamily="34" charset="0"/>
                <a:cs typeface="Arial" panose="020B0604020202020204" pitchFamily="34" charset="0"/>
              </a:rPr>
              <a:t>;</a:t>
            </a:r>
            <a:endParaRPr lang="en-US" sz="1800" b="1" u="sng" dirty="0">
              <a:solidFill>
                <a:schemeClr val="bg1"/>
              </a:solidFill>
              <a:latin typeface="Arial" panose="020B0604020202020204" pitchFamily="34" charset="0"/>
              <a:cs typeface="Arial" panose="020B0604020202020204" pitchFamily="34" charset="0"/>
            </a:endParaRPr>
          </a:p>
          <a:p>
            <a:pPr marL="0" indent="0">
              <a:buNone/>
            </a:pPr>
            <a:r>
              <a:rPr lang="en-US" sz="1800" b="1" u="sng" dirty="0">
                <a:solidFill>
                  <a:schemeClr val="bg1"/>
                </a:solidFill>
                <a:latin typeface="Arial" panose="020B0604020202020204" pitchFamily="34" charset="0"/>
                <a:cs typeface="Arial" panose="020B0604020202020204" pitchFamily="34" charset="0"/>
              </a:rPr>
              <a:t>Data Output:</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Job Field		Number of Donations		Total Donation</a:t>
            </a:r>
            <a:br>
              <a:rPr lang="en-US" sz="1800" dirty="0">
                <a:solidFill>
                  <a:schemeClr val="bg1"/>
                </a:solidFill>
                <a:latin typeface="Arial" panose="020B0604020202020204" pitchFamily="34" charset="0"/>
                <a:cs typeface="Arial" panose="020B0604020202020204" pitchFamily="34" charset="0"/>
              </a:rPr>
            </a:br>
            <a:r>
              <a:rPr lang="en-US" sz="1800" dirty="0">
                <a:solidFill>
                  <a:schemeClr val="bg1"/>
                </a:solidFill>
                <a:latin typeface="Arial" panose="020B0604020202020204" pitchFamily="34" charset="0"/>
                <a:cs typeface="Arial" panose="020B0604020202020204" pitchFamily="34" charset="0"/>
              </a:rPr>
              <a:t>	"Marketing"			74			     18255</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"Training"			84		                    21721</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"Product Management"		90		                    22798</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"Research and Development"	84		                    22862</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"Business Development"		94		                    22266</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"Sales"				83		                    19009</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"Support"			79		                    19475</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"Legal"				66		                    17309</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"Accounting"			80		                    20504</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"Services"			80		                    19858</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"Human Resources"		93		                    23060</a:t>
            </a:r>
          </a:p>
          <a:p>
            <a:pPr marL="0" indent="0">
              <a:spcBef>
                <a:spcPts val="0"/>
              </a:spcBef>
              <a:buNone/>
            </a:pPr>
            <a:r>
              <a:rPr lang="en-US" sz="1800" dirty="0">
                <a:solidFill>
                  <a:schemeClr val="bg1"/>
                </a:solidFill>
                <a:latin typeface="Arial" panose="020B0604020202020204" pitchFamily="34" charset="0"/>
                <a:cs typeface="Arial" panose="020B0604020202020204" pitchFamily="34" charset="0"/>
              </a:rPr>
              <a:t>	"Engineering"			93		                    21968</a:t>
            </a:r>
            <a:endParaRPr lang="en-US" sz="500" dirty="0">
              <a:solidFill>
                <a:schemeClr val="bg1"/>
              </a:solidFill>
              <a:latin typeface="Arial" panose="020B0604020202020204" pitchFamily="34" charset="0"/>
              <a:cs typeface="Arial" panose="020B0604020202020204" pitchFamily="34" charset="0"/>
            </a:endParaRPr>
          </a:p>
        </p:txBody>
      </p:sp>
      <p:sp>
        <p:nvSpPr>
          <p:cNvPr id="38" name="Rectangle 3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88814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F8F6DAA-FDE4-3CC4-80B7-403DE01DD994}"/>
              </a:ext>
            </a:extLst>
          </p:cNvPr>
          <p:cNvSpPr txBox="1"/>
          <p:nvPr/>
        </p:nvSpPr>
        <p:spPr>
          <a:xfrm>
            <a:off x="1156851" y="637762"/>
            <a:ext cx="9888496" cy="900131"/>
          </a:xfrm>
          <a:prstGeom prst="rect">
            <a:avLst/>
          </a:prstGeom>
        </p:spPr>
        <p:txBody>
          <a:bodyPr vert="horz" lIns="91440" tIns="45720" rIns="91440" bIns="45720" rtlCol="0" anchor="t">
            <a:normAutofit/>
          </a:bodyPr>
          <a:lstStyle/>
          <a:p>
            <a:pPr marL="0" lvl="1" indent="0">
              <a:lnSpc>
                <a:spcPct val="90000"/>
              </a:lnSpc>
              <a:spcBef>
                <a:spcPct val="0"/>
              </a:spcBef>
              <a:spcAft>
                <a:spcPts val="600"/>
              </a:spcAft>
              <a:tabLst>
                <a:tab pos="812165" algn="l"/>
                <a:tab pos="812800" algn="l"/>
              </a:tabLst>
            </a:pPr>
            <a:r>
              <a:rPr lang="en-US" sz="3400" kern="1200">
                <a:solidFill>
                  <a:schemeClr val="bg1"/>
                </a:solidFill>
                <a:latin typeface="+mj-lt"/>
                <a:ea typeface="+mj-ea"/>
                <a:cs typeface="+mj-cs"/>
              </a:rPr>
              <a:t>f) Total </a:t>
            </a:r>
            <a:r>
              <a:rPr lang="en-US" sz="3400" kern="1200" spc="-5">
                <a:solidFill>
                  <a:schemeClr val="bg1"/>
                </a:solidFill>
                <a:latin typeface="+mj-lt"/>
                <a:ea typeface="+mj-ea"/>
                <a:cs typeface="+mj-cs"/>
              </a:rPr>
              <a:t>donation </a:t>
            </a:r>
            <a:r>
              <a:rPr lang="en-US" sz="3400" kern="1200">
                <a:solidFill>
                  <a:schemeClr val="bg1"/>
                </a:solidFill>
                <a:latin typeface="+mj-lt"/>
                <a:ea typeface="+mj-ea"/>
                <a:cs typeface="+mj-cs"/>
              </a:rPr>
              <a:t>and number </a:t>
            </a:r>
            <a:r>
              <a:rPr lang="en-US" sz="3400" kern="1200" spc="-5">
                <a:solidFill>
                  <a:schemeClr val="bg1"/>
                </a:solidFill>
                <a:latin typeface="+mj-lt"/>
                <a:ea typeface="+mj-ea"/>
                <a:cs typeface="+mj-cs"/>
              </a:rPr>
              <a:t>of </a:t>
            </a:r>
            <a:r>
              <a:rPr lang="en-US" sz="3400" kern="1200">
                <a:solidFill>
                  <a:schemeClr val="bg1"/>
                </a:solidFill>
                <a:latin typeface="+mj-lt"/>
                <a:ea typeface="+mj-ea"/>
                <a:cs typeface="+mj-cs"/>
              </a:rPr>
              <a:t>donations </a:t>
            </a:r>
            <a:r>
              <a:rPr lang="en-US" sz="3400" kern="1200" spc="-5">
                <a:solidFill>
                  <a:schemeClr val="bg1"/>
                </a:solidFill>
                <a:latin typeface="+mj-lt"/>
                <a:ea typeface="+mj-ea"/>
                <a:cs typeface="+mj-cs"/>
              </a:rPr>
              <a:t>above</a:t>
            </a:r>
            <a:r>
              <a:rPr lang="en-US" sz="3400" kern="1200">
                <a:solidFill>
                  <a:schemeClr val="bg1"/>
                </a:solidFill>
                <a:latin typeface="+mj-lt"/>
                <a:ea typeface="+mj-ea"/>
                <a:cs typeface="+mj-cs"/>
              </a:rPr>
              <a:t> </a:t>
            </a:r>
            <a:r>
              <a:rPr lang="en-US" sz="3400" kern="1200" spc="-5">
                <a:solidFill>
                  <a:schemeClr val="bg1"/>
                </a:solidFill>
                <a:latin typeface="+mj-lt"/>
                <a:ea typeface="+mj-ea"/>
                <a:cs typeface="+mj-cs"/>
              </a:rPr>
              <a:t>$200?</a:t>
            </a:r>
            <a:endParaRPr lang="en-US" sz="3400" kern="1200">
              <a:solidFill>
                <a:schemeClr val="bg1"/>
              </a:solidFill>
              <a:latin typeface="+mj-lt"/>
              <a:ea typeface="+mj-ea"/>
              <a:cs typeface="+mj-cs"/>
            </a:endParaRPr>
          </a:p>
        </p:txBody>
      </p:sp>
      <p:sp>
        <p:nvSpPr>
          <p:cNvPr id="18" name="Rectangle 17">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2">
            <a:extLst>
              <a:ext uri="{FF2B5EF4-FFF2-40B4-BE49-F238E27FC236}">
                <a16:creationId xmlns:a16="http://schemas.microsoft.com/office/drawing/2014/main" id="{C0764F7B-7478-96BB-859C-72EE08E43AD2}"/>
              </a:ext>
            </a:extLst>
          </p:cNvPr>
          <p:cNvSpPr>
            <a:spLocks noGrp="1"/>
          </p:cNvSpPr>
          <p:nvPr>
            <p:ph idx="1"/>
          </p:nvPr>
        </p:nvSpPr>
        <p:spPr>
          <a:xfrm>
            <a:off x="1155548" y="2217343"/>
            <a:ext cx="9880893" cy="3959619"/>
          </a:xfrm>
        </p:spPr>
        <p:txBody>
          <a:bodyPr vert="horz" lIns="91440" tIns="45720" rIns="91440" bIns="45720" rtlCol="0">
            <a:normAutofit/>
          </a:bodyPr>
          <a:lstStyle/>
          <a:p>
            <a:pPr marL="0" indent="0">
              <a:buNone/>
            </a:pPr>
            <a:r>
              <a:rPr lang="en-US" sz="2200" b="1" u="sng" dirty="0"/>
              <a:t>Syntax:</a:t>
            </a:r>
            <a:r>
              <a:rPr lang="en-US" sz="2200" b="1" dirty="0"/>
              <a:t>  </a:t>
            </a:r>
          </a:p>
          <a:p>
            <a:pPr marL="0" indent="0">
              <a:spcBef>
                <a:spcPts val="0"/>
              </a:spcBef>
              <a:buNone/>
            </a:pPr>
            <a:r>
              <a:rPr lang="en-US" sz="2200" b="1" dirty="0"/>
              <a:t>	</a:t>
            </a:r>
            <a:r>
              <a:rPr lang="en-US" sz="2200" dirty="0"/>
              <a:t>SELECT Sum(donation) AS "Total Donation", 	</a:t>
            </a:r>
          </a:p>
          <a:p>
            <a:pPr marL="0" indent="0">
              <a:spcBef>
                <a:spcPts val="0"/>
              </a:spcBef>
              <a:buNone/>
            </a:pPr>
            <a:r>
              <a:rPr lang="en-US" sz="2200" dirty="0"/>
              <a:t>	Count(Donation) AS "Number of Donations above $200"</a:t>
            </a:r>
          </a:p>
          <a:p>
            <a:pPr marL="0" indent="0">
              <a:spcBef>
                <a:spcPts val="0"/>
              </a:spcBef>
              <a:buNone/>
            </a:pPr>
            <a:r>
              <a:rPr lang="en-US" sz="2200" dirty="0"/>
              <a:t>	FROM </a:t>
            </a:r>
            <a:r>
              <a:rPr lang="en-US" sz="2200" dirty="0" err="1"/>
              <a:t>donation_data</a:t>
            </a:r>
            <a:endParaRPr lang="en-US" sz="2200" dirty="0"/>
          </a:p>
          <a:p>
            <a:pPr marL="0" indent="0">
              <a:spcBef>
                <a:spcPts val="0"/>
              </a:spcBef>
              <a:buNone/>
            </a:pPr>
            <a:r>
              <a:rPr lang="en-US" sz="2200" dirty="0"/>
              <a:t>	WHERE donation&gt;200;</a:t>
            </a:r>
          </a:p>
          <a:p>
            <a:pPr marL="0"/>
            <a:endParaRPr lang="en-US" sz="2200" b="1" u="sng" dirty="0"/>
          </a:p>
          <a:p>
            <a:pPr marL="0" indent="0">
              <a:buNone/>
            </a:pPr>
            <a:r>
              <a:rPr lang="en-US" sz="2200" b="1" u="sng" dirty="0"/>
              <a:t>Data Output:</a:t>
            </a:r>
          </a:p>
          <a:p>
            <a:pPr marL="0" indent="0">
              <a:buNone/>
            </a:pPr>
            <a:r>
              <a:rPr lang="en-US" sz="2200" dirty="0"/>
              <a:t>	Total Donation   	Number of Donations above $200</a:t>
            </a:r>
          </a:p>
          <a:p>
            <a:pPr marL="0" indent="0">
              <a:buNone/>
            </a:pPr>
            <a:r>
              <a:rPr lang="en-US" sz="2200" dirty="0"/>
              <a:t>	     205892				586</a:t>
            </a:r>
          </a:p>
        </p:txBody>
      </p:sp>
    </p:spTree>
    <p:extLst>
      <p:ext uri="{BB962C8B-B14F-4D97-AF65-F5344CB8AC3E}">
        <p14:creationId xmlns:p14="http://schemas.microsoft.com/office/powerpoint/2010/main" val="2577300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93BF2A5-8A73-1F79-1CD1-820C3F067FCE}"/>
              </a:ext>
            </a:extLst>
          </p:cNvPr>
          <p:cNvSpPr txBox="1"/>
          <p:nvPr/>
        </p:nvSpPr>
        <p:spPr>
          <a:xfrm>
            <a:off x="1156851" y="637762"/>
            <a:ext cx="9888496" cy="900131"/>
          </a:xfrm>
          <a:prstGeom prst="rect">
            <a:avLst/>
          </a:prstGeom>
        </p:spPr>
        <p:txBody>
          <a:bodyPr vert="horz" lIns="91440" tIns="45720" rIns="91440" bIns="45720" rtlCol="0" anchor="t">
            <a:normAutofit/>
          </a:bodyPr>
          <a:lstStyle/>
          <a:p>
            <a:pPr marL="0" marR="0" lvl="1" indent="0" fontAlgn="auto">
              <a:lnSpc>
                <a:spcPct val="90000"/>
              </a:lnSpc>
              <a:spcBef>
                <a:spcPct val="0"/>
              </a:spcBef>
              <a:spcAft>
                <a:spcPts val="600"/>
              </a:spcAft>
              <a:buClrTx/>
              <a:buSzTx/>
              <a:tabLst>
                <a:tab pos="812165" algn="l"/>
                <a:tab pos="812800" algn="l"/>
              </a:tabLst>
              <a:defRPr/>
            </a:pPr>
            <a:r>
              <a:rPr kumimoji="0" lang="en-US" sz="3100" b="0" i="0" u="none" strike="noStrike" kern="1200" cap="none" spc="0" normalizeH="0" baseline="0" noProof="0">
                <a:ln>
                  <a:noFill/>
                </a:ln>
                <a:solidFill>
                  <a:schemeClr val="bg1"/>
                </a:solidFill>
                <a:effectLst/>
                <a:uLnTx/>
                <a:uFillTx/>
                <a:latin typeface="+mj-lt"/>
                <a:ea typeface="+mj-ea"/>
                <a:cs typeface="+mj-cs"/>
              </a:rPr>
              <a:t>g) Total </a:t>
            </a:r>
            <a:r>
              <a:rPr kumimoji="0" lang="en-US" sz="3100" b="0" i="0" u="none" strike="noStrike" kern="1200" cap="none" spc="-5" normalizeH="0" baseline="0" noProof="0">
                <a:ln>
                  <a:noFill/>
                </a:ln>
                <a:solidFill>
                  <a:schemeClr val="bg1"/>
                </a:solidFill>
                <a:effectLst/>
                <a:uLnTx/>
                <a:uFillTx/>
                <a:latin typeface="+mj-lt"/>
                <a:ea typeface="+mj-ea"/>
                <a:cs typeface="+mj-cs"/>
              </a:rPr>
              <a:t>donation </a:t>
            </a:r>
            <a:r>
              <a:rPr kumimoji="0" lang="en-US" sz="3100" b="0" i="0" u="none" strike="noStrike" kern="1200" cap="none" spc="0" normalizeH="0" baseline="0" noProof="0">
                <a:ln>
                  <a:noFill/>
                </a:ln>
                <a:solidFill>
                  <a:schemeClr val="bg1"/>
                </a:solidFill>
                <a:effectLst/>
                <a:uLnTx/>
                <a:uFillTx/>
                <a:latin typeface="+mj-lt"/>
                <a:ea typeface="+mj-ea"/>
                <a:cs typeface="+mj-cs"/>
              </a:rPr>
              <a:t>and number </a:t>
            </a:r>
            <a:r>
              <a:rPr kumimoji="0" lang="en-US" sz="3100" b="0" i="0" u="none" strike="noStrike" kern="1200" cap="none" spc="-5" normalizeH="0" baseline="0" noProof="0">
                <a:ln>
                  <a:noFill/>
                </a:ln>
                <a:solidFill>
                  <a:schemeClr val="bg1"/>
                </a:solidFill>
                <a:effectLst/>
                <a:uLnTx/>
                <a:uFillTx/>
                <a:latin typeface="+mj-lt"/>
                <a:ea typeface="+mj-ea"/>
                <a:cs typeface="+mj-cs"/>
              </a:rPr>
              <a:t>of </a:t>
            </a:r>
            <a:r>
              <a:rPr kumimoji="0" lang="en-US" sz="3100" b="0" i="0" u="none" strike="noStrike" kern="1200" cap="none" spc="0" normalizeH="0" baseline="0" noProof="0">
                <a:ln>
                  <a:noFill/>
                </a:ln>
                <a:solidFill>
                  <a:schemeClr val="bg1"/>
                </a:solidFill>
                <a:effectLst/>
                <a:uLnTx/>
                <a:uFillTx/>
                <a:latin typeface="+mj-lt"/>
                <a:ea typeface="+mj-ea"/>
                <a:cs typeface="+mj-cs"/>
              </a:rPr>
              <a:t>donations </a:t>
            </a:r>
            <a:r>
              <a:rPr kumimoji="0" lang="en-US" sz="3100" b="0" i="0" u="none" strike="noStrike" kern="1200" cap="none" spc="-5" normalizeH="0" baseline="0" noProof="0">
                <a:ln>
                  <a:noFill/>
                </a:ln>
                <a:solidFill>
                  <a:schemeClr val="bg1"/>
                </a:solidFill>
                <a:effectLst/>
                <a:uLnTx/>
                <a:uFillTx/>
                <a:latin typeface="+mj-lt"/>
                <a:ea typeface="+mj-ea"/>
                <a:cs typeface="+mj-cs"/>
              </a:rPr>
              <a:t>below</a:t>
            </a:r>
            <a:r>
              <a:rPr kumimoji="0" lang="en-US" sz="3100" b="0" i="0" u="none" strike="noStrike" kern="1200" cap="none" spc="0" normalizeH="0" baseline="0" noProof="0">
                <a:ln>
                  <a:noFill/>
                </a:ln>
                <a:solidFill>
                  <a:schemeClr val="bg1"/>
                </a:solidFill>
                <a:effectLst/>
                <a:uLnTx/>
                <a:uFillTx/>
                <a:latin typeface="+mj-lt"/>
                <a:ea typeface="+mj-ea"/>
                <a:cs typeface="+mj-cs"/>
              </a:rPr>
              <a:t> </a:t>
            </a:r>
            <a:r>
              <a:rPr kumimoji="0" lang="en-US" sz="3100" b="0" i="0" u="none" strike="noStrike" kern="1200" cap="none" spc="-5" normalizeH="0" baseline="0" noProof="0">
                <a:ln>
                  <a:noFill/>
                </a:ln>
                <a:solidFill>
                  <a:schemeClr val="bg1"/>
                </a:solidFill>
                <a:effectLst/>
                <a:uLnTx/>
                <a:uFillTx/>
                <a:latin typeface="+mj-lt"/>
                <a:ea typeface="+mj-ea"/>
                <a:cs typeface="+mj-cs"/>
              </a:rPr>
              <a:t>$200?</a:t>
            </a:r>
            <a:endParaRPr kumimoji="0" lang="en-US" sz="3100" b="0" i="0" u="none" strike="noStrike" kern="1200" cap="none" spc="0" normalizeH="0" baseline="0" noProof="0">
              <a:ln>
                <a:noFill/>
              </a:ln>
              <a:solidFill>
                <a:schemeClr val="bg1"/>
              </a:solidFill>
              <a:effectLst/>
              <a:uLnTx/>
              <a:uFillTx/>
              <a:latin typeface="+mj-lt"/>
              <a:ea typeface="+mj-ea"/>
              <a:cs typeface="+mj-cs"/>
            </a:endParaRPr>
          </a:p>
        </p:txBody>
      </p:sp>
      <p:sp>
        <p:nvSpPr>
          <p:cNvPr id="22" name="Rectangle 21">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2">
            <a:extLst>
              <a:ext uri="{FF2B5EF4-FFF2-40B4-BE49-F238E27FC236}">
                <a16:creationId xmlns:a16="http://schemas.microsoft.com/office/drawing/2014/main" id="{C0764F7B-7478-96BB-859C-72EE08E43AD2}"/>
              </a:ext>
            </a:extLst>
          </p:cNvPr>
          <p:cNvSpPr>
            <a:spLocks noGrp="1"/>
          </p:cNvSpPr>
          <p:nvPr>
            <p:ph idx="1"/>
          </p:nvPr>
        </p:nvSpPr>
        <p:spPr>
          <a:xfrm>
            <a:off x="1155548" y="2217343"/>
            <a:ext cx="9880893" cy="3959619"/>
          </a:xfrm>
        </p:spPr>
        <p:txBody>
          <a:bodyPr vert="horz" lIns="91440" tIns="45720" rIns="91440" bIns="45720" rtlCol="0">
            <a:normAutofit/>
          </a:bodyPr>
          <a:lstStyle/>
          <a:p>
            <a:pPr marL="0" indent="0">
              <a:buNone/>
            </a:pPr>
            <a:r>
              <a:rPr lang="en-US" sz="2000" b="1" u="sng" dirty="0"/>
              <a:t>Syntax:</a:t>
            </a:r>
            <a:r>
              <a:rPr lang="en-US" sz="2000" b="1" dirty="0"/>
              <a:t>  </a:t>
            </a:r>
          </a:p>
          <a:p>
            <a:pPr marL="0" indent="0">
              <a:spcBef>
                <a:spcPts val="0"/>
              </a:spcBef>
              <a:buNone/>
            </a:pPr>
            <a:r>
              <a:rPr lang="en-US" sz="2000" b="1" dirty="0"/>
              <a:t>	</a:t>
            </a:r>
            <a:r>
              <a:rPr lang="en-US" sz="2000" dirty="0"/>
              <a:t>SELECT Sum(donation) AS "Total Donation", 	Count(Donation) </a:t>
            </a:r>
          </a:p>
          <a:p>
            <a:pPr marL="0" indent="0">
              <a:spcBef>
                <a:spcPts val="0"/>
              </a:spcBef>
              <a:buNone/>
            </a:pPr>
            <a:r>
              <a:rPr lang="en-US" sz="2000" dirty="0"/>
              <a:t>	AS "Number of Donations below $200"</a:t>
            </a:r>
          </a:p>
          <a:p>
            <a:pPr marL="0" indent="0">
              <a:spcBef>
                <a:spcPts val="0"/>
              </a:spcBef>
              <a:buNone/>
            </a:pPr>
            <a:r>
              <a:rPr lang="en-US" sz="2000" dirty="0"/>
              <a:t>	FROM </a:t>
            </a:r>
            <a:r>
              <a:rPr lang="en-US" sz="2000" dirty="0" err="1"/>
              <a:t>donation_data</a:t>
            </a:r>
            <a:endParaRPr lang="en-US" sz="2000" dirty="0"/>
          </a:p>
          <a:p>
            <a:pPr marL="0" indent="0">
              <a:spcBef>
                <a:spcPts val="0"/>
              </a:spcBef>
              <a:buNone/>
            </a:pPr>
            <a:r>
              <a:rPr lang="en-US" sz="2000" dirty="0"/>
              <a:t>	WHERE donation&lt;=200;</a:t>
            </a:r>
          </a:p>
          <a:p>
            <a:pPr marL="0"/>
            <a:endParaRPr lang="en-US" sz="2000" b="1" u="sng" dirty="0"/>
          </a:p>
          <a:p>
            <a:pPr marL="0" indent="0">
              <a:buNone/>
            </a:pPr>
            <a:r>
              <a:rPr lang="en-US" sz="2000" b="1" u="sng" dirty="0"/>
              <a:t>Data Output:</a:t>
            </a:r>
          </a:p>
          <a:p>
            <a:pPr marL="0" indent="0">
              <a:buNone/>
            </a:pPr>
            <a:r>
              <a:rPr lang="en-US" sz="2000" dirty="0"/>
              <a:t>	Total Donation   	Number of Donations below $200</a:t>
            </a:r>
          </a:p>
          <a:p>
            <a:pPr marL="0" indent="0">
              <a:buNone/>
            </a:pPr>
            <a:r>
              <a:rPr lang="en-US" sz="2000" dirty="0"/>
              <a:t>	       43193		        414</a:t>
            </a:r>
          </a:p>
        </p:txBody>
      </p:sp>
    </p:spTree>
    <p:extLst>
      <p:ext uri="{BB962C8B-B14F-4D97-AF65-F5344CB8AC3E}">
        <p14:creationId xmlns:p14="http://schemas.microsoft.com/office/powerpoint/2010/main" val="4226723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 y="0"/>
            <a:ext cx="7534621"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8963" y="2420200"/>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731625BC-7649-30B0-5138-9D10F41F957C}"/>
              </a:ext>
            </a:extLst>
          </p:cNvPr>
          <p:cNvSpPr txBox="1"/>
          <p:nvPr/>
        </p:nvSpPr>
        <p:spPr>
          <a:xfrm>
            <a:off x="610176" y="420795"/>
            <a:ext cx="6522143" cy="1533735"/>
          </a:xfrm>
          <a:prstGeom prst="rect">
            <a:avLst/>
          </a:prstGeom>
        </p:spPr>
        <p:txBody>
          <a:bodyPr vert="horz" lIns="91440" tIns="45720" rIns="91440" bIns="45720" rtlCol="0">
            <a:normAutofit fontScale="85000" lnSpcReduction="20000"/>
          </a:bodyPr>
          <a:lstStyle/>
          <a:p>
            <a:pPr marL="0" marR="212725" lvl="1" fontAlgn="auto">
              <a:lnSpc>
                <a:spcPct val="90000"/>
              </a:lnSpc>
              <a:spcBef>
                <a:spcPts val="635"/>
              </a:spcBef>
              <a:spcAft>
                <a:spcPts val="0"/>
              </a:spcAft>
              <a:buClrTx/>
              <a:buSzTx/>
              <a:tabLst>
                <a:tab pos="812165" algn="l"/>
                <a:tab pos="812800" algn="l"/>
              </a:tabLst>
              <a:defRPr/>
            </a:pPr>
            <a:r>
              <a:rPr kumimoji="0" lang="en-US" sz="4800" b="0" i="0" u="none" strike="noStrike" cap="none" spc="0" normalizeH="0" baseline="0" noProof="0" dirty="0">
                <a:ln>
                  <a:noFill/>
                </a:ln>
                <a:solidFill>
                  <a:schemeClr val="bg1"/>
                </a:solidFill>
                <a:effectLst/>
                <a:uLnTx/>
                <a:uFillTx/>
              </a:rPr>
              <a:t>h) Which top 10 states contributes the highest d</a:t>
            </a:r>
            <a:r>
              <a:rPr kumimoji="0" lang="en-US" sz="4800" b="0" i="0" u="none" strike="noStrike" cap="none" spc="-5" normalizeH="0" baseline="0" noProof="0" dirty="0">
                <a:ln>
                  <a:noFill/>
                </a:ln>
                <a:solidFill>
                  <a:schemeClr val="bg1"/>
                </a:solidFill>
                <a:effectLst/>
                <a:uLnTx/>
                <a:uFillTx/>
              </a:rPr>
              <a:t>onations?</a:t>
            </a:r>
            <a:endParaRPr kumimoji="0" lang="en-US" sz="4800" b="0" i="0" u="none" strike="noStrike" cap="none" spc="0" normalizeH="0" baseline="0" noProof="0" dirty="0">
              <a:ln>
                <a:noFill/>
              </a:ln>
              <a:solidFill>
                <a:schemeClr val="bg1"/>
              </a:solidFill>
              <a:effectLst/>
              <a:uLnTx/>
              <a:uFillTx/>
            </a:endParaRPr>
          </a:p>
        </p:txBody>
      </p:sp>
      <p:sp>
        <p:nvSpPr>
          <p:cNvPr id="4" name="Content Placeholder 2">
            <a:extLst>
              <a:ext uri="{FF2B5EF4-FFF2-40B4-BE49-F238E27FC236}">
                <a16:creationId xmlns:a16="http://schemas.microsoft.com/office/drawing/2014/main" id="{C0764F7B-7478-96BB-859C-72EE08E43AD2}"/>
              </a:ext>
            </a:extLst>
          </p:cNvPr>
          <p:cNvSpPr>
            <a:spLocks noGrp="1"/>
          </p:cNvSpPr>
          <p:nvPr>
            <p:ph sz="half" idx="1"/>
          </p:nvPr>
        </p:nvSpPr>
        <p:spPr>
          <a:xfrm>
            <a:off x="1385876" y="2034540"/>
            <a:ext cx="5346394" cy="3783330"/>
          </a:xfrm>
        </p:spPr>
        <p:txBody>
          <a:bodyPr anchor="ctr">
            <a:noAutofit/>
          </a:bodyPr>
          <a:lstStyle/>
          <a:p>
            <a:pPr marL="0" indent="0" defTabSz="466344">
              <a:spcBef>
                <a:spcPts val="510"/>
              </a:spcBef>
              <a:buNone/>
            </a:pPr>
            <a:r>
              <a:rPr lang="en-US" sz="1800" b="1" u="sng" kern="1200" dirty="0">
                <a:solidFill>
                  <a:schemeClr val="bg1"/>
                </a:solidFill>
                <a:latin typeface="Arial" panose="020B0604020202020204" pitchFamily="34" charset="0"/>
                <a:ea typeface="+mn-ea"/>
                <a:cs typeface="Arial" panose="020B0604020202020204" pitchFamily="34" charset="0"/>
              </a:rPr>
              <a:t>Syntax:</a:t>
            </a:r>
            <a:r>
              <a:rPr lang="en-US" sz="1800" b="1" kern="1200" dirty="0">
                <a:solidFill>
                  <a:schemeClr val="bg1"/>
                </a:solidFill>
                <a:latin typeface="Arial" panose="020B0604020202020204" pitchFamily="34" charset="0"/>
                <a:ea typeface="+mn-ea"/>
                <a:cs typeface="Arial" panose="020B0604020202020204" pitchFamily="34" charset="0"/>
              </a:rPr>
              <a:t>  </a:t>
            </a:r>
          </a:p>
          <a:p>
            <a:pPr marL="0" indent="0" defTabSz="466344">
              <a:spcBef>
                <a:spcPts val="510"/>
              </a:spcBef>
              <a:buNone/>
            </a:pPr>
            <a:endParaRPr lang="en-US" sz="1800" b="1" kern="1200" dirty="0">
              <a:solidFill>
                <a:schemeClr val="bg1"/>
              </a:solidFill>
              <a:latin typeface="Arial" panose="020B0604020202020204" pitchFamily="34" charset="0"/>
              <a:ea typeface="+mn-ea"/>
              <a:cs typeface="Arial" panose="020B0604020202020204" pitchFamily="34" charset="0"/>
            </a:endParaRPr>
          </a:p>
          <a:p>
            <a:pPr marL="0" indent="0" defTabSz="466344">
              <a:spcBef>
                <a:spcPts val="0"/>
              </a:spcBef>
              <a:buNone/>
            </a:pPr>
            <a:r>
              <a:rPr lang="en-US" sz="1800" b="1" kern="1200" dirty="0">
                <a:solidFill>
                  <a:schemeClr val="bg1"/>
                </a:solidFill>
                <a:latin typeface="Arial" panose="020B0604020202020204" pitchFamily="34" charset="0"/>
                <a:ea typeface="+mn-ea"/>
                <a:cs typeface="Arial" panose="020B0604020202020204" pitchFamily="34" charset="0"/>
              </a:rPr>
              <a:t>	</a:t>
            </a:r>
            <a:r>
              <a:rPr lang="en-US" sz="1800" kern="1200" dirty="0">
                <a:solidFill>
                  <a:schemeClr val="bg1"/>
                </a:solidFill>
                <a:latin typeface="Arial" panose="020B0604020202020204" pitchFamily="34" charset="0"/>
                <a:ea typeface="+mn-ea"/>
                <a:cs typeface="Arial" panose="020B0604020202020204" pitchFamily="34" charset="0"/>
              </a:rPr>
              <a:t>SELECT Sum(donation) </a:t>
            </a:r>
          </a:p>
          <a:p>
            <a:pPr marL="0" indent="0" defTabSz="466344">
              <a:spcBef>
                <a:spcPts val="0"/>
              </a:spcBef>
              <a:buNone/>
            </a:pPr>
            <a:r>
              <a:rPr lang="en-US" sz="1800" kern="1200" dirty="0">
                <a:solidFill>
                  <a:schemeClr val="bg1"/>
                </a:solidFill>
                <a:latin typeface="Arial" panose="020B0604020202020204" pitchFamily="34" charset="0"/>
                <a:ea typeface="+mn-ea"/>
                <a:cs typeface="Arial" panose="020B0604020202020204" pitchFamily="34" charset="0"/>
              </a:rPr>
              <a:t>	AS "Total Donation", state AS "Top 10 States“ </a:t>
            </a:r>
          </a:p>
          <a:p>
            <a:pPr marL="0" indent="0" defTabSz="466344">
              <a:spcBef>
                <a:spcPts val="0"/>
              </a:spcBef>
              <a:buNone/>
            </a:pPr>
            <a:r>
              <a:rPr lang="en-US" sz="1800" kern="1200" dirty="0">
                <a:solidFill>
                  <a:schemeClr val="bg1"/>
                </a:solidFill>
                <a:latin typeface="Arial" panose="020B0604020202020204" pitchFamily="34" charset="0"/>
                <a:ea typeface="+mn-ea"/>
                <a:cs typeface="Arial" panose="020B0604020202020204" pitchFamily="34" charset="0"/>
              </a:rPr>
              <a:t>	FROM </a:t>
            </a:r>
            <a:r>
              <a:rPr lang="en-US" sz="1800" kern="1200" dirty="0" err="1">
                <a:solidFill>
                  <a:schemeClr val="bg1"/>
                </a:solidFill>
                <a:latin typeface="Arial" panose="020B0604020202020204" pitchFamily="34" charset="0"/>
                <a:ea typeface="+mn-ea"/>
                <a:cs typeface="Arial" panose="020B0604020202020204" pitchFamily="34" charset="0"/>
              </a:rPr>
              <a:t>donation_data</a:t>
            </a:r>
            <a:r>
              <a:rPr lang="en-US" sz="1800" kern="1200" dirty="0">
                <a:solidFill>
                  <a:schemeClr val="bg1"/>
                </a:solidFill>
                <a:latin typeface="Arial" panose="020B0604020202020204" pitchFamily="34" charset="0"/>
                <a:ea typeface="+mn-ea"/>
                <a:cs typeface="Arial" panose="020B0604020202020204" pitchFamily="34" charset="0"/>
              </a:rPr>
              <a:t> GROUP BY State</a:t>
            </a:r>
          </a:p>
          <a:p>
            <a:pPr marL="0" indent="0" defTabSz="466344">
              <a:spcBef>
                <a:spcPts val="0"/>
              </a:spcBef>
              <a:buNone/>
            </a:pPr>
            <a:r>
              <a:rPr lang="en-US" sz="1800" kern="1200" dirty="0">
                <a:solidFill>
                  <a:schemeClr val="bg1"/>
                </a:solidFill>
                <a:latin typeface="Arial" panose="020B0604020202020204" pitchFamily="34" charset="0"/>
                <a:ea typeface="+mn-ea"/>
                <a:cs typeface="Arial" panose="020B0604020202020204" pitchFamily="34" charset="0"/>
              </a:rPr>
              <a:t>	ORDER BY Sum(Donation) DESC LIMIT 10;</a:t>
            </a:r>
            <a:endParaRPr lang="en-US" sz="4400" b="1" u="sng" dirty="0">
              <a:solidFill>
                <a:schemeClr val="bg1"/>
              </a:solidFill>
              <a:latin typeface="Arial" panose="020B0604020202020204" pitchFamily="34" charset="0"/>
              <a:cs typeface="Arial" panose="020B0604020202020204" pitchFamily="34" charset="0"/>
            </a:endParaRPr>
          </a:p>
        </p:txBody>
      </p:sp>
      <p:pic>
        <p:nvPicPr>
          <p:cNvPr id="6" name="Content Placeholder 5">
            <a:extLst>
              <a:ext uri="{FF2B5EF4-FFF2-40B4-BE49-F238E27FC236}">
                <a16:creationId xmlns:a16="http://schemas.microsoft.com/office/drawing/2014/main" id="{D6A2B1EA-AD57-FAE6-6499-91A275571D5B}"/>
              </a:ext>
            </a:extLst>
          </p:cNvPr>
          <p:cNvPicPr>
            <a:picLocks noGrp="1" noChangeAspect="1"/>
          </p:cNvPicPr>
          <p:nvPr>
            <p:ph sz="half" idx="2"/>
          </p:nvPr>
        </p:nvPicPr>
        <p:blipFill>
          <a:blip r:embed="rId2"/>
          <a:stretch>
            <a:fillRect/>
          </a:stretch>
        </p:blipFill>
        <p:spPr>
          <a:xfrm>
            <a:off x="7635241" y="2465920"/>
            <a:ext cx="4046220" cy="3706280"/>
          </a:xfrm>
        </p:spPr>
      </p:pic>
    </p:spTree>
    <p:extLst>
      <p:ext uri="{BB962C8B-B14F-4D97-AF65-F5344CB8AC3E}">
        <p14:creationId xmlns:p14="http://schemas.microsoft.com/office/powerpoint/2010/main" val="12190287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2148B94-829B-4D06-81FB-D8797E1EC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 name="Rectangle 11">
            <a:extLst>
              <a:ext uri="{FF2B5EF4-FFF2-40B4-BE49-F238E27FC236}">
                <a16:creationId xmlns:a16="http://schemas.microsoft.com/office/drawing/2014/main" id="{CD84038B-4A56-439B-A184-79B2D45066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82603"/>
            <a:ext cx="7940040" cy="64008"/>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4" name="Content Placeholder 2">
            <a:extLst>
              <a:ext uri="{FF2B5EF4-FFF2-40B4-BE49-F238E27FC236}">
                <a16:creationId xmlns:a16="http://schemas.microsoft.com/office/drawing/2014/main" id="{C0764F7B-7478-96BB-859C-72EE08E43AD2}"/>
              </a:ext>
            </a:extLst>
          </p:cNvPr>
          <p:cNvSpPr>
            <a:spLocks noGrp="1"/>
          </p:cNvSpPr>
          <p:nvPr>
            <p:ph idx="1"/>
          </p:nvPr>
        </p:nvSpPr>
        <p:spPr>
          <a:xfrm>
            <a:off x="689650" y="2046611"/>
            <a:ext cx="7042645" cy="4546855"/>
          </a:xfrm>
        </p:spPr>
        <p:txBody>
          <a:bodyPr anchor="ctr">
            <a:normAutofit fontScale="85000" lnSpcReduction="20000"/>
          </a:bodyPr>
          <a:lstStyle/>
          <a:p>
            <a:pPr marL="0" indent="0">
              <a:buNone/>
            </a:pPr>
            <a:r>
              <a:rPr lang="en-US" sz="1900" b="1" u="sng" dirty="0">
                <a:latin typeface="Arial" panose="020B0604020202020204" pitchFamily="34" charset="0"/>
                <a:cs typeface="Arial" panose="020B0604020202020204" pitchFamily="34" charset="0"/>
              </a:rPr>
              <a:t>Syntax:</a:t>
            </a:r>
            <a:r>
              <a:rPr lang="en-US" sz="1900" b="1" dirty="0">
                <a:latin typeface="Arial" panose="020B0604020202020204" pitchFamily="34" charset="0"/>
                <a:cs typeface="Arial" panose="020B0604020202020204" pitchFamily="34" charset="0"/>
              </a:rPr>
              <a:t>  </a:t>
            </a:r>
          </a:p>
          <a:p>
            <a:pPr marL="0" indent="0">
              <a:spcBef>
                <a:spcPts val="0"/>
              </a:spcBef>
              <a:buNone/>
            </a:pPr>
            <a:r>
              <a:rPr lang="en-US" sz="1400" dirty="0">
                <a:latin typeface="Arial" panose="020B0604020202020204" pitchFamily="34" charset="0"/>
                <a:cs typeface="Arial" panose="020B0604020202020204" pitchFamily="34" charset="0"/>
              </a:rPr>
              <a:t>	</a:t>
            </a:r>
            <a:r>
              <a:rPr lang="en-US" sz="1700" dirty="0">
                <a:latin typeface="Arial" panose="020B0604020202020204" pitchFamily="34" charset="0"/>
                <a:cs typeface="Arial" panose="020B0604020202020204" pitchFamily="34" charset="0"/>
              </a:rPr>
              <a:t>SELECT Sum(donation) AS "Total Donation", state </a:t>
            </a:r>
          </a:p>
          <a:p>
            <a:pPr marL="0" indent="0">
              <a:spcBef>
                <a:spcPts val="0"/>
              </a:spcBef>
              <a:buNone/>
            </a:pPr>
            <a:r>
              <a:rPr lang="en-US" sz="1700" dirty="0">
                <a:latin typeface="Arial" panose="020B0604020202020204" pitchFamily="34" charset="0"/>
                <a:cs typeface="Arial" panose="020B0604020202020204" pitchFamily="34" charset="0"/>
              </a:rPr>
              <a:t>	AS “Bottom 10 States“ </a:t>
            </a:r>
          </a:p>
          <a:p>
            <a:pPr marL="0" indent="0">
              <a:spcBef>
                <a:spcPts val="0"/>
              </a:spcBef>
              <a:buNone/>
            </a:pPr>
            <a:r>
              <a:rPr lang="en-US" sz="1700" dirty="0">
                <a:latin typeface="Arial" panose="020B0604020202020204" pitchFamily="34" charset="0"/>
                <a:cs typeface="Arial" panose="020B0604020202020204" pitchFamily="34" charset="0"/>
              </a:rPr>
              <a:t>	FROM </a:t>
            </a:r>
            <a:r>
              <a:rPr lang="en-US" sz="1700" dirty="0" err="1">
                <a:latin typeface="Arial" panose="020B0604020202020204" pitchFamily="34" charset="0"/>
                <a:cs typeface="Arial" panose="020B0604020202020204" pitchFamily="34" charset="0"/>
              </a:rPr>
              <a:t>donation_data</a:t>
            </a:r>
            <a:r>
              <a:rPr lang="en-US" sz="1700" dirty="0">
                <a:latin typeface="Arial" panose="020B0604020202020204" pitchFamily="34" charset="0"/>
                <a:cs typeface="Arial" panose="020B0604020202020204" pitchFamily="34" charset="0"/>
              </a:rPr>
              <a:t> GROUP BY State</a:t>
            </a:r>
          </a:p>
          <a:p>
            <a:pPr marL="0" indent="0">
              <a:spcBef>
                <a:spcPts val="0"/>
              </a:spcBef>
              <a:buNone/>
            </a:pPr>
            <a:r>
              <a:rPr lang="en-US" sz="1700" dirty="0">
                <a:latin typeface="Arial" panose="020B0604020202020204" pitchFamily="34" charset="0"/>
                <a:cs typeface="Arial" panose="020B0604020202020204" pitchFamily="34" charset="0"/>
              </a:rPr>
              <a:t>	ORDER BY Sum(Donation) ASC LIMIT 10;</a:t>
            </a:r>
            <a:br>
              <a:rPr lang="en-US" sz="1400" dirty="0">
                <a:latin typeface="Arial" panose="020B0604020202020204" pitchFamily="34" charset="0"/>
                <a:cs typeface="Arial" panose="020B0604020202020204" pitchFamily="34" charset="0"/>
              </a:rPr>
            </a:br>
            <a:endParaRPr lang="en-US" sz="1400" b="1" u="sng" dirty="0">
              <a:latin typeface="Arial" panose="020B0604020202020204" pitchFamily="34" charset="0"/>
              <a:cs typeface="Arial" panose="020B0604020202020204" pitchFamily="34" charset="0"/>
            </a:endParaRPr>
          </a:p>
          <a:p>
            <a:pPr marL="0" indent="0">
              <a:buNone/>
            </a:pPr>
            <a:r>
              <a:rPr lang="en-US" sz="1900" b="1" u="sng" dirty="0">
                <a:latin typeface="Arial" panose="020B0604020202020204" pitchFamily="34" charset="0"/>
                <a:cs typeface="Arial" panose="020B0604020202020204" pitchFamily="34" charset="0"/>
              </a:rPr>
              <a:t>Data Output:</a:t>
            </a:r>
          </a:p>
          <a:p>
            <a:pPr marL="0" indent="0">
              <a:buNone/>
            </a:pPr>
            <a:r>
              <a:rPr lang="en-US" sz="1400" dirty="0">
                <a:latin typeface="Arial" panose="020B0604020202020204" pitchFamily="34" charset="0"/>
                <a:cs typeface="Arial" panose="020B0604020202020204" pitchFamily="34" charset="0"/>
              </a:rPr>
              <a:t>	</a:t>
            </a:r>
            <a:r>
              <a:rPr lang="en-US" sz="1700" u="sng" dirty="0">
                <a:latin typeface="Arial" panose="020B0604020202020204" pitchFamily="34" charset="0"/>
                <a:cs typeface="Arial" panose="020B0604020202020204" pitchFamily="34" charset="0"/>
              </a:rPr>
              <a:t>Total Donation   </a:t>
            </a:r>
            <a:r>
              <a:rPr lang="en-US" sz="1700" dirty="0">
                <a:latin typeface="Arial" panose="020B0604020202020204" pitchFamily="34" charset="0"/>
                <a:cs typeface="Arial" panose="020B0604020202020204" pitchFamily="34" charset="0"/>
              </a:rPr>
              <a:t>	</a:t>
            </a:r>
            <a:r>
              <a:rPr lang="en-US" sz="1700" u="sng" dirty="0">
                <a:latin typeface="Arial" panose="020B0604020202020204" pitchFamily="34" charset="0"/>
                <a:cs typeface="Arial" panose="020B0604020202020204" pitchFamily="34" charset="0"/>
              </a:rPr>
              <a:t>Bottom 10 States</a:t>
            </a:r>
          </a:p>
          <a:p>
            <a:pPr marL="0" indent="0">
              <a:buNone/>
            </a:pPr>
            <a:r>
              <a:rPr lang="en-US" sz="1700" dirty="0">
                <a:latin typeface="Arial" panose="020B0604020202020204" pitchFamily="34" charset="0"/>
                <a:cs typeface="Arial" panose="020B0604020202020204" pitchFamily="34" charset="0"/>
              </a:rPr>
              <a:t>	          232		"Wyoming"</a:t>
            </a:r>
          </a:p>
          <a:p>
            <a:pPr marL="0" indent="0">
              <a:buNone/>
            </a:pPr>
            <a:r>
              <a:rPr lang="en-US" sz="1700" dirty="0">
                <a:latin typeface="Arial" panose="020B0604020202020204" pitchFamily="34" charset="0"/>
                <a:cs typeface="Arial" panose="020B0604020202020204" pitchFamily="34" charset="0"/>
              </a:rPr>
              <a:t>	          258		"Maine"</a:t>
            </a:r>
          </a:p>
          <a:p>
            <a:pPr marL="0" indent="0">
              <a:buNone/>
            </a:pPr>
            <a:r>
              <a:rPr lang="en-US" sz="1700" dirty="0">
                <a:latin typeface="Arial" panose="020B0604020202020204" pitchFamily="34" charset="0"/>
                <a:cs typeface="Arial" panose="020B0604020202020204" pitchFamily="34" charset="0"/>
              </a:rPr>
              <a:t>	          401		"South Dakota"</a:t>
            </a:r>
          </a:p>
          <a:p>
            <a:pPr marL="0" indent="0">
              <a:buNone/>
            </a:pPr>
            <a:r>
              <a:rPr lang="en-US" sz="1700" dirty="0">
                <a:latin typeface="Arial" panose="020B0604020202020204" pitchFamily="34" charset="0"/>
                <a:cs typeface="Arial" panose="020B0604020202020204" pitchFamily="34" charset="0"/>
              </a:rPr>
              <a:t>	          651		"North Dakota"</a:t>
            </a:r>
          </a:p>
          <a:p>
            <a:pPr marL="0" indent="0">
              <a:buNone/>
            </a:pPr>
            <a:r>
              <a:rPr lang="en-US" sz="1700" dirty="0">
                <a:latin typeface="Arial" panose="020B0604020202020204" pitchFamily="34" charset="0"/>
                <a:cs typeface="Arial" panose="020B0604020202020204" pitchFamily="34" charset="0"/>
              </a:rPr>
              <a:t>	          734		"Alaska"</a:t>
            </a:r>
          </a:p>
          <a:p>
            <a:pPr marL="0" indent="0">
              <a:buNone/>
            </a:pPr>
            <a:r>
              <a:rPr lang="en-US" sz="1700" dirty="0">
                <a:latin typeface="Arial" panose="020B0604020202020204" pitchFamily="34" charset="0"/>
                <a:cs typeface="Arial" panose="020B0604020202020204" pitchFamily="34" charset="0"/>
              </a:rPr>
              <a:t>	          793		"West Virginia"</a:t>
            </a:r>
          </a:p>
          <a:p>
            <a:pPr marL="0" indent="0">
              <a:buNone/>
            </a:pPr>
            <a:r>
              <a:rPr lang="en-US" sz="1700" dirty="0">
                <a:latin typeface="Arial" panose="020B0604020202020204" pitchFamily="34" charset="0"/>
                <a:cs typeface="Arial" panose="020B0604020202020204" pitchFamily="34" charset="0"/>
              </a:rPr>
              <a:t>	          819		"South Carolina"</a:t>
            </a:r>
          </a:p>
          <a:p>
            <a:pPr marL="0" indent="0">
              <a:buNone/>
            </a:pPr>
            <a:r>
              <a:rPr lang="en-US" sz="1700" dirty="0">
                <a:latin typeface="Arial" panose="020B0604020202020204" pitchFamily="34" charset="0"/>
                <a:cs typeface="Arial" panose="020B0604020202020204" pitchFamily="34" charset="0"/>
              </a:rPr>
              <a:t>	          841		"New Hampshire"</a:t>
            </a:r>
          </a:p>
          <a:p>
            <a:pPr marL="0" indent="0">
              <a:buNone/>
            </a:pPr>
            <a:r>
              <a:rPr lang="en-US" sz="1700" dirty="0">
                <a:latin typeface="Arial" panose="020B0604020202020204" pitchFamily="34" charset="0"/>
                <a:cs typeface="Arial" panose="020B0604020202020204" pitchFamily="34" charset="0"/>
              </a:rPr>
              <a:t>	          875		"Hawaii"</a:t>
            </a:r>
          </a:p>
          <a:p>
            <a:pPr marL="0" indent="0">
              <a:buNone/>
            </a:pPr>
            <a:r>
              <a:rPr lang="en-US" sz="1700" dirty="0">
                <a:latin typeface="Arial" panose="020B0604020202020204" pitchFamily="34" charset="0"/>
                <a:cs typeface="Arial" panose="020B0604020202020204" pitchFamily="34" charset="0"/>
              </a:rPr>
              <a:t>	         1009		"Montana"</a:t>
            </a:r>
            <a:endParaRPr lang="en-US" sz="1400" dirty="0">
              <a:latin typeface="Arial" panose="020B0604020202020204" pitchFamily="34" charset="0"/>
              <a:cs typeface="Arial" panose="020B0604020202020204" pitchFamily="34" charset="0"/>
            </a:endParaRPr>
          </a:p>
        </p:txBody>
      </p:sp>
      <p:pic>
        <p:nvPicPr>
          <p:cNvPr id="6" name="Picture 5" descr="Donation box with clothes on table">
            <a:extLst>
              <a:ext uri="{FF2B5EF4-FFF2-40B4-BE49-F238E27FC236}">
                <a16:creationId xmlns:a16="http://schemas.microsoft.com/office/drawing/2014/main" id="{0F62FD2C-D1E1-4BFC-85BF-5BC5720B3D77}"/>
              </a:ext>
            </a:extLst>
          </p:cNvPr>
          <p:cNvPicPr>
            <a:picLocks noChangeAspect="1"/>
          </p:cNvPicPr>
          <p:nvPr/>
        </p:nvPicPr>
        <p:blipFill>
          <a:blip r:embed="rId2">
            <a:extLst>
              <a:ext uri="{28A0092B-C50C-407E-A947-70E740481C1C}">
                <a14:useLocalDpi xmlns:a14="http://schemas.microsoft.com/office/drawing/2010/main" val="0"/>
              </a:ext>
            </a:extLst>
          </a:blip>
          <a:srcRect l="18962" r="18962"/>
          <a:stretch/>
        </p:blipFill>
        <p:spPr>
          <a:xfrm>
            <a:off x="7940040" y="10"/>
            <a:ext cx="4251960" cy="6857991"/>
          </a:xfrm>
          <a:prstGeom prst="rect">
            <a:avLst/>
          </a:prstGeom>
        </p:spPr>
      </p:pic>
      <p:sp>
        <p:nvSpPr>
          <p:cNvPr id="14" name="Rectangle 13">
            <a:extLst>
              <a:ext uri="{FF2B5EF4-FFF2-40B4-BE49-F238E27FC236}">
                <a16:creationId xmlns:a16="http://schemas.microsoft.com/office/drawing/2014/main" id="{4F96EE13-2C4D-4262-812E-DDE5FC35F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87469" y="3396995"/>
            <a:ext cx="6858002" cy="64008"/>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5" name="TextBox 4">
            <a:extLst>
              <a:ext uri="{FF2B5EF4-FFF2-40B4-BE49-F238E27FC236}">
                <a16:creationId xmlns:a16="http://schemas.microsoft.com/office/drawing/2014/main" id="{39569DBD-9FB1-0BC9-5EA6-BCE0EEA796EF}"/>
              </a:ext>
            </a:extLst>
          </p:cNvPr>
          <p:cNvSpPr txBox="1"/>
          <p:nvPr/>
        </p:nvSpPr>
        <p:spPr>
          <a:xfrm>
            <a:off x="513347" y="609600"/>
            <a:ext cx="6464969" cy="1077218"/>
          </a:xfrm>
          <a:prstGeom prst="rect">
            <a:avLst/>
          </a:prstGeom>
          <a:noFill/>
        </p:spPr>
        <p:txBody>
          <a:bodyPr wrap="square" rtlCol="0">
            <a:spAutoFit/>
          </a:bodyPr>
          <a:lstStyle/>
          <a:p>
            <a:r>
              <a:rPr lang="en-GB" sz="3200" dirty="0" err="1"/>
              <a:t>i</a:t>
            </a:r>
            <a:r>
              <a:rPr lang="en-GB" sz="3200" dirty="0"/>
              <a:t>) Which top 10 states contributes the lowest donations?</a:t>
            </a:r>
          </a:p>
        </p:txBody>
      </p:sp>
    </p:spTree>
    <p:extLst>
      <p:ext uri="{BB962C8B-B14F-4D97-AF65-F5344CB8AC3E}">
        <p14:creationId xmlns:p14="http://schemas.microsoft.com/office/powerpoint/2010/main" val="13854901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19">
            <a:extLst>
              <a:ext uri="{FF2B5EF4-FFF2-40B4-BE49-F238E27FC236}">
                <a16:creationId xmlns:a16="http://schemas.microsoft.com/office/drawing/2014/main" id="{8045BF01-625E-4022-91E5-488DB3FCB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0658" cy="6858000"/>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schemeClr>
              </a:solidFill>
            </a:endParaRPr>
          </a:p>
        </p:txBody>
      </p:sp>
      <p:sp>
        <p:nvSpPr>
          <p:cNvPr id="2" name="TextBox 1">
            <a:extLst>
              <a:ext uri="{FF2B5EF4-FFF2-40B4-BE49-F238E27FC236}">
                <a16:creationId xmlns:a16="http://schemas.microsoft.com/office/drawing/2014/main" id="{AE8FE1A5-2057-20C9-A2E2-F14A0F466320}"/>
              </a:ext>
            </a:extLst>
          </p:cNvPr>
          <p:cNvSpPr txBox="1"/>
          <p:nvPr/>
        </p:nvSpPr>
        <p:spPr>
          <a:xfrm>
            <a:off x="475488" y="2745736"/>
            <a:ext cx="3703320" cy="1366528"/>
          </a:xfrm>
          <a:prstGeom prst="rect">
            <a:avLst/>
          </a:prstGeom>
          <a:solidFill>
            <a:schemeClr val="tx1">
              <a:alpha val="50000"/>
            </a:schemeClr>
          </a:solidFill>
          <a:ln w="25400" cap="sq" cmpd="sng">
            <a:solidFill>
              <a:schemeClr val="bg1"/>
            </a:solidFill>
            <a:miter lim="800000"/>
          </a:ln>
        </p:spPr>
        <p:txBody>
          <a:bodyPr vert="horz" lIns="91440" tIns="45720" rIns="91440" bIns="45720" rtlCol="0" anchor="ctr">
            <a:normAutofit/>
          </a:bodyPr>
          <a:lstStyle/>
          <a:p>
            <a:pPr algn="ctr">
              <a:lnSpc>
                <a:spcPct val="90000"/>
              </a:lnSpc>
              <a:spcBef>
                <a:spcPct val="0"/>
              </a:spcBef>
              <a:spcAft>
                <a:spcPts val="600"/>
              </a:spcAft>
            </a:pPr>
            <a:r>
              <a:rPr lang="en-US" sz="3000" kern="1200">
                <a:solidFill>
                  <a:schemeClr val="bg1"/>
                </a:solidFill>
                <a:latin typeface="+mj-lt"/>
                <a:ea typeface="+mj-ea"/>
                <a:cs typeface="+mj-cs"/>
              </a:rPr>
              <a:t>i) What are the top 10 cars driven by the highest  donors?</a:t>
            </a:r>
          </a:p>
        </p:txBody>
      </p:sp>
      <p:sp useBgFill="1">
        <p:nvSpPr>
          <p:cNvPr id="22" name="Rectangle 21">
            <a:extLst>
              <a:ext uri="{FF2B5EF4-FFF2-40B4-BE49-F238E27FC236}">
                <a16:creationId xmlns:a16="http://schemas.microsoft.com/office/drawing/2014/main" id="{0E442549-290E-4B7E-892E-F2DB911DD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7" y="-2"/>
            <a:ext cx="7537704"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2">
            <a:extLst>
              <a:ext uri="{FF2B5EF4-FFF2-40B4-BE49-F238E27FC236}">
                <a16:creationId xmlns:a16="http://schemas.microsoft.com/office/drawing/2014/main" id="{C0764F7B-7478-96BB-859C-72EE08E43AD2}"/>
              </a:ext>
            </a:extLst>
          </p:cNvPr>
          <p:cNvSpPr>
            <a:spLocks noGrp="1"/>
          </p:cNvSpPr>
          <p:nvPr>
            <p:ph idx="1"/>
          </p:nvPr>
        </p:nvSpPr>
        <p:spPr>
          <a:xfrm>
            <a:off x="4848726" y="529389"/>
            <a:ext cx="5642811" cy="1895255"/>
          </a:xfrm>
        </p:spPr>
        <p:txBody>
          <a:bodyPr vert="horz" lIns="91440" tIns="45720" rIns="91440" bIns="45720" rtlCol="0" anchor="b">
            <a:normAutofit/>
          </a:bodyPr>
          <a:lstStyle/>
          <a:p>
            <a:pPr marL="0" indent="0">
              <a:buNone/>
            </a:pPr>
            <a:r>
              <a:rPr lang="en-US" sz="1400" b="1" u="sng" dirty="0"/>
              <a:t>Syntax:</a:t>
            </a:r>
            <a:r>
              <a:rPr lang="en-US" sz="1400" b="1" dirty="0"/>
              <a:t>  </a:t>
            </a:r>
          </a:p>
          <a:p>
            <a:pPr marL="0" indent="0">
              <a:spcBef>
                <a:spcPts val="0"/>
              </a:spcBef>
              <a:buNone/>
            </a:pPr>
            <a:r>
              <a:rPr lang="en-US" sz="1400" dirty="0"/>
              <a:t>	SELECT </a:t>
            </a:r>
            <a:r>
              <a:rPr lang="en-US" sz="1400" dirty="0" err="1"/>
              <a:t>First_Name</a:t>
            </a:r>
            <a:r>
              <a:rPr lang="en-US" sz="1400" dirty="0"/>
              <a:t> ||’ ‘|| </a:t>
            </a:r>
            <a:r>
              <a:rPr lang="en-US" sz="1400" dirty="0" err="1"/>
              <a:t>Last_Name</a:t>
            </a:r>
            <a:r>
              <a:rPr lang="en-US" sz="1400" dirty="0"/>
              <a:t> </a:t>
            </a:r>
          </a:p>
          <a:p>
            <a:pPr marL="0" indent="0">
              <a:spcBef>
                <a:spcPts val="0"/>
              </a:spcBef>
              <a:buNone/>
            </a:pPr>
            <a:r>
              <a:rPr lang="en-US" sz="1400" dirty="0"/>
              <a:t>	AS “Donor’s Name”, Donation, Car </a:t>
            </a:r>
          </a:p>
          <a:p>
            <a:pPr marL="0" indent="0">
              <a:spcBef>
                <a:spcPts val="0"/>
              </a:spcBef>
              <a:buNone/>
            </a:pPr>
            <a:r>
              <a:rPr lang="en-US" sz="1400" dirty="0"/>
              <a:t>	FROM </a:t>
            </a:r>
            <a:r>
              <a:rPr lang="en-US" sz="1400" dirty="0" err="1"/>
              <a:t>Donation_data</a:t>
            </a:r>
            <a:r>
              <a:rPr lang="en-US" sz="1400" dirty="0"/>
              <a:t> n</a:t>
            </a:r>
            <a:br>
              <a:rPr lang="en-US" sz="1400" dirty="0"/>
            </a:br>
            <a:r>
              <a:rPr lang="en-US" sz="1400" dirty="0"/>
              <a:t>	INNER JOIN Donor_data r ON n.id = r.id</a:t>
            </a:r>
            <a:br>
              <a:rPr lang="en-US" sz="1400" dirty="0"/>
            </a:br>
            <a:r>
              <a:rPr lang="en-US" sz="1400" dirty="0"/>
              <a:t>	ORDER BY donation DESC LIMIT 10;</a:t>
            </a:r>
          </a:p>
          <a:p>
            <a:pPr marL="0" indent="0">
              <a:buNone/>
            </a:pPr>
            <a:br>
              <a:rPr lang="en-US" sz="1400" dirty="0"/>
            </a:br>
            <a:r>
              <a:rPr lang="en-US" sz="1400" b="1" u="sng" dirty="0"/>
              <a:t>Data Output:</a:t>
            </a:r>
          </a:p>
        </p:txBody>
      </p:sp>
      <p:sp>
        <p:nvSpPr>
          <p:cNvPr id="6" name="TextBox 5">
            <a:extLst>
              <a:ext uri="{FF2B5EF4-FFF2-40B4-BE49-F238E27FC236}">
                <a16:creationId xmlns:a16="http://schemas.microsoft.com/office/drawing/2014/main" id="{2B2B6F41-920A-0EC4-1EDA-7F1E18FE2B1F}"/>
              </a:ext>
            </a:extLst>
          </p:cNvPr>
          <p:cNvSpPr txBox="1"/>
          <p:nvPr/>
        </p:nvSpPr>
        <p:spPr>
          <a:xfrm>
            <a:off x="4969041" y="2550695"/>
            <a:ext cx="6424864" cy="3272589"/>
          </a:xfrm>
          <a:prstGeom prst="rect">
            <a:avLst/>
          </a:prstGeom>
        </p:spPr>
        <p:txBody>
          <a:bodyPr vert="horz" lIns="91440" tIns="45720" rIns="91440" bIns="45720" rtlCol="0">
            <a:noAutofit/>
          </a:bodyPr>
          <a:lstStyle/>
          <a:p>
            <a:pPr>
              <a:lnSpc>
                <a:spcPct val="90000"/>
              </a:lnSpc>
              <a:spcAft>
                <a:spcPts val="600"/>
              </a:spcAft>
            </a:pPr>
            <a:r>
              <a:rPr lang="en-US" sz="1400" dirty="0"/>
              <a:t>    </a:t>
            </a:r>
            <a:r>
              <a:rPr lang="en-US" sz="1400" u="sng" dirty="0"/>
              <a:t>Donor’s Name</a:t>
            </a:r>
            <a:r>
              <a:rPr lang="en-US" sz="1400" dirty="0"/>
              <a:t>          </a:t>
            </a:r>
            <a:r>
              <a:rPr lang="en-US" sz="1400" u="sng" dirty="0"/>
              <a:t>Donation</a:t>
            </a:r>
            <a:r>
              <a:rPr lang="en-US" sz="1400" dirty="0"/>
              <a:t>		  </a:t>
            </a:r>
            <a:r>
              <a:rPr lang="en-US" sz="1400" u="sng" dirty="0"/>
              <a:t>Car</a:t>
            </a:r>
            <a:br>
              <a:rPr lang="en-US" sz="1400" dirty="0"/>
            </a:br>
            <a:r>
              <a:rPr lang="en-US" sz="1400" dirty="0"/>
              <a:t>"</a:t>
            </a:r>
            <a:r>
              <a:rPr lang="en-US" sz="1400" dirty="0" err="1"/>
              <a:t>Beverlie</a:t>
            </a:r>
            <a:r>
              <a:rPr lang="en-US" sz="1400" dirty="0"/>
              <a:t> </a:t>
            </a:r>
            <a:r>
              <a:rPr lang="en-US" sz="1400" dirty="0" err="1"/>
              <a:t>Andriesse</a:t>
            </a:r>
            <a:r>
              <a:rPr lang="en-US" sz="1400" dirty="0"/>
              <a:t>"	500		"Ford"</a:t>
            </a:r>
          </a:p>
          <a:p>
            <a:pPr>
              <a:lnSpc>
                <a:spcPct val="90000"/>
              </a:lnSpc>
              <a:spcAft>
                <a:spcPts val="600"/>
              </a:spcAft>
            </a:pPr>
            <a:r>
              <a:rPr lang="en-US" sz="1400" dirty="0"/>
              <a:t>"</a:t>
            </a:r>
            <a:r>
              <a:rPr lang="en-US" sz="1400" dirty="0" err="1"/>
              <a:t>Wallie</a:t>
            </a:r>
            <a:r>
              <a:rPr lang="en-US" sz="1400" dirty="0"/>
              <a:t> Leather"	500		"Lexus"</a:t>
            </a:r>
          </a:p>
          <a:p>
            <a:pPr>
              <a:lnSpc>
                <a:spcPct val="90000"/>
              </a:lnSpc>
              <a:spcAft>
                <a:spcPts val="600"/>
              </a:spcAft>
            </a:pPr>
            <a:r>
              <a:rPr lang="en-US" sz="1400" dirty="0"/>
              <a:t>"Peder </a:t>
            </a:r>
            <a:r>
              <a:rPr lang="en-US" sz="1400" dirty="0" err="1"/>
              <a:t>Rilton</a:t>
            </a:r>
            <a:r>
              <a:rPr lang="en-US" sz="1400" dirty="0"/>
              <a:t>"	499		"Mazda"</a:t>
            </a:r>
          </a:p>
          <a:p>
            <a:pPr>
              <a:lnSpc>
                <a:spcPct val="90000"/>
              </a:lnSpc>
              <a:spcAft>
                <a:spcPts val="600"/>
              </a:spcAft>
            </a:pPr>
            <a:r>
              <a:rPr lang="en-US" sz="1400" dirty="0"/>
              <a:t>"</a:t>
            </a:r>
            <a:r>
              <a:rPr lang="en-US" sz="1400" dirty="0" err="1"/>
              <a:t>Clevie</a:t>
            </a:r>
            <a:r>
              <a:rPr lang="en-US" sz="1400" dirty="0"/>
              <a:t> </a:t>
            </a:r>
            <a:r>
              <a:rPr lang="en-US" sz="1400" dirty="0" err="1"/>
              <a:t>Camilletti</a:t>
            </a:r>
            <a:r>
              <a:rPr lang="en-US" sz="1400" dirty="0"/>
              <a:t>"	499		"Buick"</a:t>
            </a:r>
          </a:p>
          <a:p>
            <a:pPr>
              <a:lnSpc>
                <a:spcPct val="90000"/>
              </a:lnSpc>
              <a:spcAft>
                <a:spcPts val="600"/>
              </a:spcAft>
            </a:pPr>
            <a:r>
              <a:rPr lang="en-US" sz="1400" dirty="0"/>
              <a:t>"Worthy Le </a:t>
            </a:r>
            <a:r>
              <a:rPr lang="en-US" sz="1400" dirty="0" err="1"/>
              <a:t>feaver</a:t>
            </a:r>
            <a:r>
              <a:rPr lang="en-US" sz="1400" dirty="0"/>
              <a:t>"	498		"MINI"</a:t>
            </a:r>
          </a:p>
          <a:p>
            <a:pPr>
              <a:lnSpc>
                <a:spcPct val="90000"/>
              </a:lnSpc>
              <a:spcAft>
                <a:spcPts val="600"/>
              </a:spcAft>
            </a:pPr>
            <a:r>
              <a:rPr lang="en-US" sz="1400" dirty="0"/>
              <a:t>"</a:t>
            </a:r>
            <a:r>
              <a:rPr lang="en-US" sz="1400" dirty="0" err="1"/>
              <a:t>Amalea</a:t>
            </a:r>
            <a:r>
              <a:rPr lang="en-US" sz="1400" dirty="0"/>
              <a:t> </a:t>
            </a:r>
            <a:r>
              <a:rPr lang="en-US" sz="1400" dirty="0" err="1"/>
              <a:t>Knill</a:t>
            </a:r>
            <a:r>
              <a:rPr lang="en-US" sz="1400" dirty="0"/>
              <a:t>"	497		"Hyundai"</a:t>
            </a:r>
          </a:p>
          <a:p>
            <a:pPr>
              <a:lnSpc>
                <a:spcPct val="90000"/>
              </a:lnSpc>
              <a:spcAft>
                <a:spcPts val="600"/>
              </a:spcAft>
            </a:pPr>
            <a:r>
              <a:rPr lang="en-US" sz="1400" dirty="0"/>
              <a:t>"Corbett Lansdale"	494		"Dodge"</a:t>
            </a:r>
          </a:p>
          <a:p>
            <a:pPr>
              <a:lnSpc>
                <a:spcPct val="90000"/>
              </a:lnSpc>
              <a:spcAft>
                <a:spcPts val="600"/>
              </a:spcAft>
            </a:pPr>
            <a:r>
              <a:rPr lang="en-US" sz="1400" dirty="0"/>
              <a:t>"Nathaniel </a:t>
            </a:r>
            <a:r>
              <a:rPr lang="en-US" sz="1400" dirty="0" err="1"/>
              <a:t>McGenn</a:t>
            </a:r>
            <a:r>
              <a:rPr lang="en-US" sz="1400" dirty="0"/>
              <a:t>"	494		"GMC"</a:t>
            </a:r>
          </a:p>
          <a:p>
            <a:pPr>
              <a:lnSpc>
                <a:spcPct val="90000"/>
              </a:lnSpc>
              <a:spcAft>
                <a:spcPts val="600"/>
              </a:spcAft>
            </a:pPr>
            <a:r>
              <a:rPr lang="en-US" sz="1400" dirty="0"/>
              <a:t>"Tonnie </a:t>
            </a:r>
            <a:r>
              <a:rPr lang="en-US" sz="1400" dirty="0" err="1"/>
              <a:t>Stockney</a:t>
            </a:r>
            <a:r>
              <a:rPr lang="en-US" sz="1400" dirty="0"/>
              <a:t>"	494		"Chevrolet"</a:t>
            </a:r>
          </a:p>
          <a:p>
            <a:pPr>
              <a:lnSpc>
                <a:spcPct val="90000"/>
              </a:lnSpc>
              <a:spcAft>
                <a:spcPts val="600"/>
              </a:spcAft>
            </a:pPr>
            <a:r>
              <a:rPr lang="en-US" sz="1400" dirty="0"/>
              <a:t>"Corbin </a:t>
            </a:r>
            <a:r>
              <a:rPr lang="en-US" sz="1400" dirty="0" err="1"/>
              <a:t>Rawne</a:t>
            </a:r>
            <a:r>
              <a:rPr lang="en-US" sz="1400" dirty="0"/>
              <a:t>"	493		"Mercedes Benz"</a:t>
            </a:r>
          </a:p>
        </p:txBody>
      </p:sp>
    </p:spTree>
    <p:extLst>
      <p:ext uri="{BB962C8B-B14F-4D97-AF65-F5344CB8AC3E}">
        <p14:creationId xmlns:p14="http://schemas.microsoft.com/office/powerpoint/2010/main" val="3882075492"/>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Zigzag indicator line">
            <a:extLst>
              <a:ext uri="{FF2B5EF4-FFF2-40B4-BE49-F238E27FC236}">
                <a16:creationId xmlns:a16="http://schemas.microsoft.com/office/drawing/2014/main" id="{FF04BB78-1CD0-6897-9934-4DFE566935AD}"/>
              </a:ext>
            </a:extLst>
          </p:cNvPr>
          <p:cNvPicPr>
            <a:picLocks noChangeAspect="1"/>
          </p:cNvPicPr>
          <p:nvPr/>
        </p:nvPicPr>
        <p:blipFill rotWithShape="1">
          <a:blip r:embed="rId2">
            <a:alphaModFix amt="35000"/>
          </a:blip>
          <a:srcRect t="4433" b="11297"/>
          <a:stretch/>
        </p:blipFill>
        <p:spPr>
          <a:xfrm>
            <a:off x="20" y="10"/>
            <a:ext cx="12191980" cy="6857990"/>
          </a:xfrm>
          <a:prstGeom prst="rect">
            <a:avLst/>
          </a:prstGeom>
        </p:spPr>
      </p:pic>
      <p:sp>
        <p:nvSpPr>
          <p:cNvPr id="2" name="Title 1">
            <a:extLst>
              <a:ext uri="{FF2B5EF4-FFF2-40B4-BE49-F238E27FC236}">
                <a16:creationId xmlns:a16="http://schemas.microsoft.com/office/drawing/2014/main" id="{CF2E8603-4ECA-763C-6884-F260365640FE}"/>
              </a:ext>
            </a:extLst>
          </p:cNvPr>
          <p:cNvSpPr>
            <a:spLocks noGrp="1"/>
          </p:cNvSpPr>
          <p:nvPr>
            <p:ph type="title"/>
          </p:nvPr>
        </p:nvSpPr>
        <p:spPr>
          <a:xfrm>
            <a:off x="838200" y="365125"/>
            <a:ext cx="10515600" cy="1325563"/>
          </a:xfrm>
        </p:spPr>
        <p:txBody>
          <a:bodyPr>
            <a:normAutofit/>
          </a:bodyPr>
          <a:lstStyle/>
          <a:p>
            <a:r>
              <a:rPr lang="en-US" b="1">
                <a:solidFill>
                  <a:srgbClr val="FFFFFF"/>
                </a:solidFill>
                <a:latin typeface="Arial" panose="020B0604020202020204" pitchFamily="34" charset="0"/>
                <a:cs typeface="Arial" panose="020B0604020202020204" pitchFamily="34" charset="0"/>
              </a:rPr>
              <a:t>Other Analysis</a:t>
            </a:r>
            <a:br>
              <a:rPr lang="en-US">
                <a:solidFill>
                  <a:srgbClr val="FFFFFF"/>
                </a:solidFill>
              </a:rPr>
            </a:br>
            <a:r>
              <a:rPr lang="en-US">
                <a:solidFill>
                  <a:srgbClr val="FFFFFF"/>
                </a:solidFill>
                <a:latin typeface="Arial" panose="020B0604020202020204" pitchFamily="34" charset="0"/>
                <a:cs typeface="Arial" panose="020B0604020202020204" pitchFamily="34" charset="0"/>
              </a:rPr>
              <a:t>1. Increase the number of Donors (part a)</a:t>
            </a:r>
            <a:endParaRPr lang="en-GB">
              <a:solidFill>
                <a:srgbClr val="FFFFFF"/>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DC727092-E5DB-297E-3E7E-4C962283B35F}"/>
              </a:ext>
            </a:extLst>
          </p:cNvPr>
          <p:cNvSpPr>
            <a:spLocks noGrp="1"/>
          </p:cNvSpPr>
          <p:nvPr>
            <p:ph idx="1"/>
          </p:nvPr>
        </p:nvSpPr>
        <p:spPr>
          <a:xfrm>
            <a:off x="838200" y="1825625"/>
            <a:ext cx="10515600" cy="4351338"/>
          </a:xfrm>
        </p:spPr>
        <p:txBody>
          <a:bodyPr>
            <a:normAutofit/>
          </a:bodyPr>
          <a:lstStyle/>
          <a:p>
            <a:pPr marL="0" indent="0">
              <a:buNone/>
            </a:pPr>
            <a:r>
              <a:rPr lang="en-US" sz="2000" b="1" u="sng" dirty="0">
                <a:solidFill>
                  <a:srgbClr val="FFFFFF"/>
                </a:solidFill>
                <a:latin typeface="Arial" panose="020B0604020202020204" pitchFamily="34" charset="0"/>
                <a:cs typeface="Arial" panose="020B0604020202020204" pitchFamily="34" charset="0"/>
              </a:rPr>
              <a:t>Syntax a:</a:t>
            </a:r>
            <a:r>
              <a:rPr lang="en-US" sz="2000" b="1" dirty="0">
                <a:solidFill>
                  <a:srgbClr val="FFFFFF"/>
                </a:solidFill>
                <a:latin typeface="Arial" panose="020B0604020202020204" pitchFamily="34" charset="0"/>
                <a:cs typeface="Arial" panose="020B0604020202020204" pitchFamily="34" charset="0"/>
              </a:rPr>
              <a:t>  </a:t>
            </a:r>
          </a:p>
          <a:p>
            <a:pPr marL="0" indent="0">
              <a:spcBef>
                <a:spcPts val="0"/>
              </a:spcBef>
              <a:buNone/>
            </a:pPr>
            <a:r>
              <a:rPr lang="en-US" sz="2000" dirty="0">
                <a:solidFill>
                  <a:srgbClr val="FFFFFF"/>
                </a:solidFill>
                <a:latin typeface="Arial" panose="020B0604020202020204" pitchFamily="34" charset="0"/>
                <a:cs typeface="Arial" panose="020B0604020202020204" pitchFamily="34" charset="0"/>
              </a:rPr>
              <a:t>	SELECT </a:t>
            </a:r>
            <a:r>
              <a:rPr lang="en-US" sz="2000" dirty="0" err="1">
                <a:solidFill>
                  <a:srgbClr val="FFFFFF"/>
                </a:solidFill>
                <a:latin typeface="Arial" panose="020B0604020202020204" pitchFamily="34" charset="0"/>
                <a:cs typeface="Arial" panose="020B0604020202020204" pitchFamily="34" charset="0"/>
              </a:rPr>
              <a:t>First_Name</a:t>
            </a:r>
            <a:r>
              <a:rPr lang="en-US" sz="2000" dirty="0">
                <a:solidFill>
                  <a:srgbClr val="FFFFFF"/>
                </a:solidFill>
                <a:latin typeface="Arial" panose="020B0604020202020204" pitchFamily="34" charset="0"/>
                <a:cs typeface="Arial" panose="020B0604020202020204" pitchFamily="34" charset="0"/>
              </a:rPr>
              <a:t>||' '||</a:t>
            </a:r>
            <a:r>
              <a:rPr lang="en-US" sz="2000" dirty="0" err="1">
                <a:solidFill>
                  <a:srgbClr val="FFFFFF"/>
                </a:solidFill>
                <a:latin typeface="Arial" panose="020B0604020202020204" pitchFamily="34" charset="0"/>
                <a:cs typeface="Arial" panose="020B0604020202020204" pitchFamily="34" charset="0"/>
              </a:rPr>
              <a:t>Last_Name</a:t>
            </a:r>
            <a:r>
              <a:rPr lang="en-US" sz="2000" dirty="0">
                <a:solidFill>
                  <a:srgbClr val="FFFFFF"/>
                </a:solidFill>
                <a:latin typeface="Arial" panose="020B0604020202020204" pitchFamily="34" charset="0"/>
                <a:cs typeface="Arial" panose="020B0604020202020204" pitchFamily="34" charset="0"/>
              </a:rPr>
              <a:t> AS "Donor's Name", email, state, donation, 	donation_frequency </a:t>
            </a:r>
          </a:p>
          <a:p>
            <a:pPr marL="0" indent="0">
              <a:spcBef>
                <a:spcPts val="0"/>
              </a:spcBef>
              <a:buNone/>
            </a:pPr>
            <a:r>
              <a:rPr lang="en-US" sz="2000" dirty="0">
                <a:solidFill>
                  <a:srgbClr val="FFFFFF"/>
                </a:solidFill>
                <a:latin typeface="Arial" panose="020B0604020202020204" pitchFamily="34" charset="0"/>
                <a:cs typeface="Arial" panose="020B0604020202020204" pitchFamily="34" charset="0"/>
              </a:rPr>
              <a:t>	FROM Donation_Data n </a:t>
            </a:r>
          </a:p>
          <a:p>
            <a:pPr marL="0" indent="0">
              <a:spcBef>
                <a:spcPts val="0"/>
              </a:spcBef>
              <a:buNone/>
            </a:pPr>
            <a:r>
              <a:rPr lang="en-US" sz="2000" dirty="0">
                <a:solidFill>
                  <a:srgbClr val="FFFFFF"/>
                </a:solidFill>
                <a:latin typeface="Arial" panose="020B0604020202020204" pitchFamily="34" charset="0"/>
                <a:cs typeface="Arial" panose="020B0604020202020204" pitchFamily="34" charset="0"/>
              </a:rPr>
              <a:t>	INNER JOIN Donor_data r ON n.id=r.id WHERE state </a:t>
            </a:r>
          </a:p>
          <a:p>
            <a:pPr marL="0" indent="0">
              <a:spcBef>
                <a:spcPts val="0"/>
              </a:spcBef>
              <a:buNone/>
            </a:pPr>
            <a:r>
              <a:rPr lang="en-US" sz="2000" dirty="0">
                <a:solidFill>
                  <a:srgbClr val="FFFFFF"/>
                </a:solidFill>
                <a:latin typeface="Arial" panose="020B0604020202020204" pitchFamily="34" charset="0"/>
                <a:cs typeface="Arial" panose="020B0604020202020204" pitchFamily="34" charset="0"/>
              </a:rPr>
              <a:t>	IN (SELECT state </a:t>
            </a:r>
          </a:p>
          <a:p>
            <a:pPr marL="0" indent="0">
              <a:spcBef>
                <a:spcPts val="0"/>
              </a:spcBef>
              <a:buNone/>
            </a:pPr>
            <a:r>
              <a:rPr lang="en-US" sz="2000" dirty="0">
                <a:solidFill>
                  <a:srgbClr val="FFFFFF"/>
                </a:solidFill>
                <a:latin typeface="Arial" panose="020B0604020202020204" pitchFamily="34" charset="0"/>
                <a:cs typeface="Arial" panose="020B0604020202020204" pitchFamily="34" charset="0"/>
              </a:rPr>
              <a:t>	FROM </a:t>
            </a:r>
            <a:r>
              <a:rPr lang="en-US" sz="2000" dirty="0" err="1">
                <a:solidFill>
                  <a:srgbClr val="FFFFFF"/>
                </a:solidFill>
                <a:latin typeface="Arial" panose="020B0604020202020204" pitchFamily="34" charset="0"/>
                <a:cs typeface="Arial" panose="020B0604020202020204" pitchFamily="34" charset="0"/>
              </a:rPr>
              <a:t>donation_data</a:t>
            </a:r>
            <a:r>
              <a:rPr lang="en-US" sz="2000" dirty="0">
                <a:solidFill>
                  <a:srgbClr val="FFFFFF"/>
                </a:solidFill>
                <a:latin typeface="Arial" panose="020B0604020202020204" pitchFamily="34" charset="0"/>
                <a:cs typeface="Arial" panose="020B0604020202020204" pitchFamily="34" charset="0"/>
              </a:rPr>
              <a:t> </a:t>
            </a:r>
          </a:p>
          <a:p>
            <a:pPr marL="0" indent="0">
              <a:spcBef>
                <a:spcPts val="0"/>
              </a:spcBef>
              <a:buNone/>
            </a:pPr>
            <a:r>
              <a:rPr lang="en-US" sz="2000" dirty="0">
                <a:solidFill>
                  <a:srgbClr val="FFFFFF"/>
                </a:solidFill>
                <a:latin typeface="Arial" panose="020B0604020202020204" pitchFamily="34" charset="0"/>
                <a:cs typeface="Arial" panose="020B0604020202020204" pitchFamily="34" charset="0"/>
              </a:rPr>
              <a:t>	GROUP BY State</a:t>
            </a:r>
            <a:br>
              <a:rPr lang="en-US" sz="2000" dirty="0">
                <a:solidFill>
                  <a:srgbClr val="FFFFFF"/>
                </a:solidFill>
                <a:latin typeface="Arial" panose="020B0604020202020204" pitchFamily="34" charset="0"/>
                <a:cs typeface="Arial" panose="020B0604020202020204" pitchFamily="34" charset="0"/>
              </a:rPr>
            </a:br>
            <a:r>
              <a:rPr lang="en-US" sz="2000" dirty="0">
                <a:solidFill>
                  <a:srgbClr val="FFFFFF"/>
                </a:solidFill>
                <a:latin typeface="Arial" panose="020B0604020202020204" pitchFamily="34" charset="0"/>
                <a:cs typeface="Arial" panose="020B0604020202020204" pitchFamily="34" charset="0"/>
              </a:rPr>
              <a:t>	ORDER BY Sum(Donation) ASC LIMIT 25);</a:t>
            </a:r>
          </a:p>
          <a:p>
            <a:pPr marL="0" indent="0">
              <a:buNone/>
            </a:pPr>
            <a:endParaRPr lang="en-US" sz="2000" b="1" u="sng" dirty="0">
              <a:solidFill>
                <a:srgbClr val="FFFFFF"/>
              </a:solidFill>
              <a:latin typeface="Arial" panose="020B0604020202020204" pitchFamily="34" charset="0"/>
              <a:cs typeface="Arial" panose="020B0604020202020204" pitchFamily="34" charset="0"/>
            </a:endParaRPr>
          </a:p>
          <a:p>
            <a:pPr marL="0" indent="0">
              <a:buNone/>
            </a:pPr>
            <a:r>
              <a:rPr lang="en-US" sz="2000" b="1" u="sng" dirty="0">
                <a:solidFill>
                  <a:srgbClr val="FFFFFF"/>
                </a:solidFill>
                <a:latin typeface="Arial" panose="020B0604020202020204" pitchFamily="34" charset="0"/>
                <a:cs typeface="Arial" panose="020B0604020202020204" pitchFamily="34" charset="0"/>
              </a:rPr>
              <a:t>Recommendation:</a:t>
            </a:r>
          </a:p>
          <a:p>
            <a:pPr marL="0" indent="0">
              <a:buNone/>
            </a:pPr>
            <a:r>
              <a:rPr lang="en-GB" sz="2000" dirty="0">
                <a:solidFill>
                  <a:srgbClr val="FFFFFF"/>
                </a:solidFill>
                <a:latin typeface="Arial" panose="020B0604020202020204" pitchFamily="34" charset="0"/>
                <a:cs typeface="Arial" panose="020B0604020202020204" pitchFamily="34" charset="0"/>
              </a:rPr>
              <a:t>Target donors from the 25 least donation states by email to prompt them to refer their family and friends to donate by focussing messages with projects in their individual state.</a:t>
            </a:r>
          </a:p>
        </p:txBody>
      </p:sp>
    </p:spTree>
    <p:extLst>
      <p:ext uri="{BB962C8B-B14F-4D97-AF65-F5344CB8AC3E}">
        <p14:creationId xmlns:p14="http://schemas.microsoft.com/office/powerpoint/2010/main" val="273231633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AAB8EDC3-1C0D-4505-A2C7-839A5161F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069E294-3813-4588-9E9C-AEA08F9C4D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8A91C114-E7CF-A779-C0D9-339B122115BF}"/>
              </a:ext>
            </a:extLst>
          </p:cNvPr>
          <p:cNvPicPr>
            <a:picLocks noChangeAspect="1"/>
          </p:cNvPicPr>
          <p:nvPr/>
        </p:nvPicPr>
        <p:blipFill rotWithShape="1">
          <a:blip r:embed="rId2">
            <a:alphaModFix amt="40000"/>
          </a:blip>
          <a:srcRect r="-2" b="35737"/>
          <a:stretch/>
        </p:blipFill>
        <p:spPr>
          <a:xfrm>
            <a:off x="20" y="10"/>
            <a:ext cx="12191981" cy="6857990"/>
          </a:xfrm>
          <a:prstGeom prst="rect">
            <a:avLst/>
          </a:prstGeom>
        </p:spPr>
      </p:pic>
      <p:sp>
        <p:nvSpPr>
          <p:cNvPr id="2" name="Title 1">
            <a:extLst>
              <a:ext uri="{FF2B5EF4-FFF2-40B4-BE49-F238E27FC236}">
                <a16:creationId xmlns:a16="http://schemas.microsoft.com/office/drawing/2014/main" id="{6D9448A4-FC30-211E-4AA8-7AE47D8A36AA}"/>
              </a:ext>
            </a:extLst>
          </p:cNvPr>
          <p:cNvSpPr>
            <a:spLocks noGrp="1"/>
          </p:cNvSpPr>
          <p:nvPr>
            <p:ph type="title"/>
          </p:nvPr>
        </p:nvSpPr>
        <p:spPr>
          <a:xfrm>
            <a:off x="838343" y="365125"/>
            <a:ext cx="10515600" cy="1325563"/>
          </a:xfrm>
        </p:spPr>
        <p:txBody>
          <a:bodyPr>
            <a:normAutofit/>
          </a:bodyPr>
          <a:lstStyle/>
          <a:p>
            <a:r>
              <a:rPr lang="en-CA" b="1">
                <a:solidFill>
                  <a:srgbClr val="FFFFFF"/>
                </a:solidFill>
              </a:rPr>
              <a:t>FIFA World Cup </a:t>
            </a:r>
            <a:br>
              <a:rPr lang="en-CA" b="1">
                <a:solidFill>
                  <a:srgbClr val="FFFFFF"/>
                </a:solidFill>
              </a:rPr>
            </a:br>
            <a:r>
              <a:rPr lang="en-CA" b="1">
                <a:solidFill>
                  <a:srgbClr val="FFFFFF"/>
                </a:solidFill>
              </a:rPr>
              <a:t>Case Study 2002 – 2018</a:t>
            </a:r>
          </a:p>
        </p:txBody>
      </p:sp>
      <p:sp>
        <p:nvSpPr>
          <p:cNvPr id="6" name="Content Placeholder 5">
            <a:extLst>
              <a:ext uri="{FF2B5EF4-FFF2-40B4-BE49-F238E27FC236}">
                <a16:creationId xmlns:a16="http://schemas.microsoft.com/office/drawing/2014/main" id="{407115A9-0DCD-0826-B408-A72C73C02C26}"/>
              </a:ext>
            </a:extLst>
          </p:cNvPr>
          <p:cNvSpPr>
            <a:spLocks noGrp="1"/>
          </p:cNvSpPr>
          <p:nvPr>
            <p:ph idx="1"/>
          </p:nvPr>
        </p:nvSpPr>
        <p:spPr>
          <a:xfrm>
            <a:off x="838344" y="2013625"/>
            <a:ext cx="4614759" cy="4163337"/>
          </a:xfrm>
        </p:spPr>
        <p:txBody>
          <a:bodyPr>
            <a:normAutofit fontScale="92500" lnSpcReduction="20000"/>
          </a:bodyPr>
          <a:lstStyle/>
          <a:p>
            <a:pPr marL="0" indent="0">
              <a:buNone/>
            </a:pPr>
            <a:r>
              <a:rPr lang="en-CA" sz="2600" dirty="0">
                <a:solidFill>
                  <a:srgbClr val="FFFFFF"/>
                </a:solidFill>
              </a:rPr>
              <a:t>Tasks:</a:t>
            </a:r>
          </a:p>
          <a:p>
            <a:pPr marL="457200" lvl="1" indent="0">
              <a:buNone/>
            </a:pPr>
            <a:r>
              <a:rPr lang="en-GB" sz="2600" dirty="0">
                <a:solidFill>
                  <a:srgbClr val="FFFFFF"/>
                </a:solidFill>
              </a:rPr>
              <a:t>As a Data Analyst at Sky Sport/BBC  UK, performed a detailed five years analysis on FIFA world cup.</a:t>
            </a:r>
          </a:p>
          <a:p>
            <a:pPr marL="457200" lvl="1" indent="0">
              <a:buNone/>
            </a:pPr>
            <a:endParaRPr lang="en-GB" sz="2600" dirty="0">
              <a:solidFill>
                <a:srgbClr val="FFFFFF"/>
              </a:solidFill>
            </a:endParaRPr>
          </a:p>
          <a:p>
            <a:pPr marL="457200" lvl="1" indent="0">
              <a:buNone/>
            </a:pPr>
            <a:r>
              <a:rPr lang="en-GB" sz="2600" dirty="0" err="1">
                <a:solidFill>
                  <a:srgbClr val="FFFFFF"/>
                </a:solidFill>
              </a:rPr>
              <a:t>Analyzing</a:t>
            </a:r>
            <a:r>
              <a:rPr lang="en-GB" sz="2600" dirty="0">
                <a:solidFill>
                  <a:srgbClr val="FFFFFF"/>
                </a:solidFill>
              </a:rPr>
              <a:t> Year </a:t>
            </a:r>
          </a:p>
          <a:p>
            <a:pPr marL="457200" lvl="1" indent="0">
              <a:buNone/>
            </a:pPr>
            <a:r>
              <a:rPr lang="en-GB" sz="2600" dirty="0">
                <a:solidFill>
                  <a:srgbClr val="FFFFFF"/>
                </a:solidFill>
              </a:rPr>
              <a:t>2002 - 2018</a:t>
            </a:r>
          </a:p>
          <a:p>
            <a:pPr marL="457200" lvl="1" indent="0">
              <a:buNone/>
            </a:pPr>
            <a:endParaRPr lang="en-GB" sz="2600" dirty="0">
              <a:solidFill>
                <a:srgbClr val="FFFFFF"/>
              </a:solidFill>
            </a:endParaRPr>
          </a:p>
          <a:p>
            <a:pPr marL="0" indent="0">
              <a:buNone/>
            </a:pPr>
            <a:r>
              <a:rPr lang="en-GB" sz="2600" dirty="0">
                <a:solidFill>
                  <a:srgbClr val="FFFFFF"/>
                </a:solidFill>
              </a:rPr>
              <a:t>Tool Used:</a:t>
            </a:r>
          </a:p>
          <a:p>
            <a:pPr marL="457200" lvl="1" indent="0">
              <a:buNone/>
            </a:pPr>
            <a:r>
              <a:rPr lang="en-GB" sz="2600" dirty="0">
                <a:solidFill>
                  <a:srgbClr val="FFFFFF"/>
                </a:solidFill>
              </a:rPr>
              <a:t>Power BI</a:t>
            </a:r>
          </a:p>
          <a:p>
            <a:pPr marL="457200" lvl="1" indent="0">
              <a:buNone/>
            </a:pPr>
            <a:r>
              <a:rPr lang="en-GB" sz="2600" dirty="0">
                <a:solidFill>
                  <a:srgbClr val="FFFFFF"/>
                </a:solidFill>
              </a:rPr>
              <a:t>Excel</a:t>
            </a:r>
          </a:p>
          <a:p>
            <a:endParaRPr lang="en-CA" sz="2000" dirty="0">
              <a:solidFill>
                <a:srgbClr val="FFFFFF"/>
              </a:solidFill>
            </a:endParaRPr>
          </a:p>
        </p:txBody>
      </p:sp>
      <p:pic>
        <p:nvPicPr>
          <p:cNvPr id="8" name="Picture 7">
            <a:extLst>
              <a:ext uri="{FF2B5EF4-FFF2-40B4-BE49-F238E27FC236}">
                <a16:creationId xmlns:a16="http://schemas.microsoft.com/office/drawing/2014/main" id="{838ADAB0-D071-2944-675D-5B2C17343EB8}"/>
              </a:ext>
            </a:extLst>
          </p:cNvPr>
          <p:cNvPicPr>
            <a:picLocks noChangeAspect="1"/>
          </p:cNvPicPr>
          <p:nvPr/>
        </p:nvPicPr>
        <p:blipFill rotWithShape="1">
          <a:blip r:embed="rId3"/>
          <a:srcRect r="3" b="4285"/>
          <a:stretch/>
        </p:blipFill>
        <p:spPr>
          <a:xfrm>
            <a:off x="6101338" y="2015168"/>
            <a:ext cx="5283866" cy="4210442"/>
          </a:xfrm>
          <a:custGeom>
            <a:avLst/>
            <a:gdLst/>
            <a:ahLst/>
            <a:cxnLst/>
            <a:rect l="l" t="t" r="r" b="b"/>
            <a:pathLst>
              <a:path w="5283866" h="4210442">
                <a:moveTo>
                  <a:pt x="839883" y="18"/>
                </a:moveTo>
                <a:cubicBezTo>
                  <a:pt x="851945" y="328"/>
                  <a:pt x="864423" y="4671"/>
                  <a:pt x="875727" y="6050"/>
                </a:cubicBezTo>
                <a:cubicBezTo>
                  <a:pt x="1125267" y="36932"/>
                  <a:pt x="1374804" y="70296"/>
                  <a:pt x="1624617" y="99799"/>
                </a:cubicBezTo>
                <a:cubicBezTo>
                  <a:pt x="1858164" y="127373"/>
                  <a:pt x="2093363" y="133714"/>
                  <a:pt x="2328012" y="148051"/>
                </a:cubicBezTo>
                <a:cubicBezTo>
                  <a:pt x="2612016" y="165424"/>
                  <a:pt x="2895470" y="189965"/>
                  <a:pt x="3177820" y="228566"/>
                </a:cubicBezTo>
                <a:cubicBezTo>
                  <a:pt x="3373866" y="255590"/>
                  <a:pt x="3571843" y="274338"/>
                  <a:pt x="3770646" y="252831"/>
                </a:cubicBezTo>
                <a:cubicBezTo>
                  <a:pt x="3780572" y="251727"/>
                  <a:pt x="3791878" y="248144"/>
                  <a:pt x="3800149" y="251727"/>
                </a:cubicBezTo>
                <a:cubicBezTo>
                  <a:pt x="3896658" y="291986"/>
                  <a:pt x="4001986" y="263033"/>
                  <a:pt x="4102076" y="288400"/>
                </a:cubicBezTo>
                <a:cubicBezTo>
                  <a:pt x="4076434" y="386286"/>
                  <a:pt x="3966416" y="378289"/>
                  <a:pt x="3904377" y="446120"/>
                </a:cubicBezTo>
                <a:cubicBezTo>
                  <a:pt x="4005570" y="473141"/>
                  <a:pt x="4096562" y="500439"/>
                  <a:pt x="4188933" y="520843"/>
                </a:cubicBezTo>
                <a:cubicBezTo>
                  <a:pt x="4286818" y="542350"/>
                  <a:pt x="4369813" y="600531"/>
                  <a:pt x="4465492" y="626449"/>
                </a:cubicBezTo>
                <a:cubicBezTo>
                  <a:pt x="4485897" y="631964"/>
                  <a:pt x="4510437" y="651264"/>
                  <a:pt x="4517606" y="670015"/>
                </a:cubicBezTo>
                <a:cubicBezTo>
                  <a:pt x="4540768" y="730677"/>
                  <a:pt x="5003171" y="900804"/>
                  <a:pt x="4948576" y="954847"/>
                </a:cubicBezTo>
                <a:cubicBezTo>
                  <a:pt x="4925966" y="977182"/>
                  <a:pt x="4896738" y="993174"/>
                  <a:pt x="4866132" y="1015233"/>
                </a:cubicBezTo>
                <a:cubicBezTo>
                  <a:pt x="4912180" y="1056869"/>
                  <a:pt x="4964017" y="1075067"/>
                  <a:pt x="5019164" y="1087474"/>
                </a:cubicBezTo>
                <a:cubicBezTo>
                  <a:pt x="5035708" y="1091335"/>
                  <a:pt x="5051977" y="1099055"/>
                  <a:pt x="5053630" y="1117806"/>
                </a:cubicBezTo>
                <a:cubicBezTo>
                  <a:pt x="5055284" y="1137382"/>
                  <a:pt x="5038464" y="1145101"/>
                  <a:pt x="5024404" y="1154202"/>
                </a:cubicBezTo>
                <a:cubicBezTo>
                  <a:pt x="5004826" y="1166885"/>
                  <a:pt x="4985800" y="1177916"/>
                  <a:pt x="4960984" y="1179569"/>
                </a:cubicBezTo>
                <a:cubicBezTo>
                  <a:pt x="4920176" y="1182051"/>
                  <a:pt x="4900600" y="1217344"/>
                  <a:pt x="4876887" y="1243814"/>
                </a:cubicBezTo>
                <a:cubicBezTo>
                  <a:pt x="4863652" y="1258705"/>
                  <a:pt x="4857034" y="1288759"/>
                  <a:pt x="4880195" y="1293998"/>
                </a:cubicBezTo>
                <a:cubicBezTo>
                  <a:pt x="4935892" y="1306682"/>
                  <a:pt x="4931480" y="1343355"/>
                  <a:pt x="4930104" y="1384991"/>
                </a:cubicBezTo>
                <a:cubicBezTo>
                  <a:pt x="4928173" y="1436553"/>
                  <a:pt x="4895360" y="1460265"/>
                  <a:pt x="4855103" y="1480119"/>
                </a:cubicBezTo>
                <a:cubicBezTo>
                  <a:pt x="4841316" y="1487011"/>
                  <a:pt x="4821740" y="1486735"/>
                  <a:pt x="4816500" y="1508242"/>
                </a:cubicBezTo>
                <a:cubicBezTo>
                  <a:pt x="4839110" y="1528648"/>
                  <a:pt x="4866684" y="1512103"/>
                  <a:pt x="4890949" y="1517893"/>
                </a:cubicBezTo>
                <a:cubicBezTo>
                  <a:pt x="4911077" y="1522581"/>
                  <a:pt x="4944441" y="1520100"/>
                  <a:pt x="4916868" y="1557599"/>
                </a:cubicBezTo>
                <a:cubicBezTo>
                  <a:pt x="4908870" y="1568352"/>
                  <a:pt x="4918245" y="1576625"/>
                  <a:pt x="4928448" y="1577453"/>
                </a:cubicBezTo>
                <a:cubicBezTo>
                  <a:pt x="5010066" y="1586000"/>
                  <a:pt x="4972566" y="1661827"/>
                  <a:pt x="4998760" y="1701809"/>
                </a:cubicBezTo>
                <a:cubicBezTo>
                  <a:pt x="5005928" y="1712836"/>
                  <a:pt x="4998208" y="1731862"/>
                  <a:pt x="4986903" y="1736550"/>
                </a:cubicBezTo>
                <a:cubicBezTo>
                  <a:pt x="4914660" y="1767432"/>
                  <a:pt x="4904735" y="1841053"/>
                  <a:pt x="4869716" y="1904472"/>
                </a:cubicBezTo>
                <a:cubicBezTo>
                  <a:pt x="4907768" y="1929562"/>
                  <a:pt x="4953264" y="1935077"/>
                  <a:pt x="4994348" y="1951346"/>
                </a:cubicBezTo>
                <a:cubicBezTo>
                  <a:pt x="5037087" y="1968441"/>
                  <a:pt x="5037087" y="1981125"/>
                  <a:pt x="5001792" y="2030756"/>
                </a:cubicBezTo>
                <a:cubicBezTo>
                  <a:pt x="5093611" y="2041511"/>
                  <a:pt x="5093611" y="2041511"/>
                  <a:pt x="5065212" y="2119543"/>
                </a:cubicBezTo>
                <a:cubicBezTo>
                  <a:pt x="5142142" y="2126712"/>
                  <a:pt x="5192876" y="2163660"/>
                  <a:pt x="5204732" y="2244450"/>
                </a:cubicBezTo>
                <a:cubicBezTo>
                  <a:pt x="5210523" y="2283604"/>
                  <a:pt x="5245265" y="2302077"/>
                  <a:pt x="5283866" y="2328272"/>
                </a:cubicBezTo>
                <a:cubicBezTo>
                  <a:pt x="5235890" y="2353641"/>
                  <a:pt x="5203354" y="2406580"/>
                  <a:pt x="5147380" y="2350606"/>
                </a:cubicBezTo>
                <a:cubicBezTo>
                  <a:pt x="5126976" y="2330203"/>
                  <a:pt x="5128904" y="2356121"/>
                  <a:pt x="5126148" y="2363566"/>
                </a:cubicBezTo>
                <a:cubicBezTo>
                  <a:pt x="5119532" y="2381764"/>
                  <a:pt x="5133316" y="2393897"/>
                  <a:pt x="5142417" y="2407682"/>
                </a:cubicBezTo>
                <a:cubicBezTo>
                  <a:pt x="5151240" y="2421470"/>
                  <a:pt x="5161718" y="2436083"/>
                  <a:pt x="5164200" y="2451526"/>
                </a:cubicBezTo>
                <a:cubicBezTo>
                  <a:pt x="5165852" y="2462279"/>
                  <a:pt x="5157858" y="2477994"/>
                  <a:pt x="5149034" y="2485992"/>
                </a:cubicBezTo>
                <a:cubicBezTo>
                  <a:pt x="5102710" y="2528178"/>
                  <a:pt x="5130284" y="2623031"/>
                  <a:pt x="5042601" y="2635164"/>
                </a:cubicBezTo>
                <a:cubicBezTo>
                  <a:pt x="5003171" y="2640677"/>
                  <a:pt x="4984146" y="2675420"/>
                  <a:pt x="4955194" y="2694445"/>
                </a:cubicBezTo>
                <a:cubicBezTo>
                  <a:pt x="4854552" y="2760897"/>
                  <a:pt x="4787272" y="2846375"/>
                  <a:pt x="4756116" y="2963836"/>
                </a:cubicBezTo>
                <a:cubicBezTo>
                  <a:pt x="4747568" y="2996372"/>
                  <a:pt x="4714754" y="3022569"/>
                  <a:pt x="4693523" y="3051244"/>
                </a:cubicBezTo>
                <a:cubicBezTo>
                  <a:pt x="4703726" y="3072199"/>
                  <a:pt x="4759424" y="3026979"/>
                  <a:pt x="4739848" y="3082125"/>
                </a:cubicBezTo>
                <a:cubicBezTo>
                  <a:pt x="4724958" y="3123486"/>
                  <a:pt x="4686906" y="3149129"/>
                  <a:pt x="4651060" y="3173670"/>
                </a:cubicBezTo>
                <a:cubicBezTo>
                  <a:pt x="4610252" y="3201518"/>
                  <a:pt x="4565032" y="3223852"/>
                  <a:pt x="4546556" y="3275413"/>
                </a:cubicBezTo>
                <a:cubicBezTo>
                  <a:pt x="4542697" y="3286444"/>
                  <a:pt x="4530288" y="3298024"/>
                  <a:pt x="4519261" y="3302437"/>
                </a:cubicBezTo>
                <a:cubicBezTo>
                  <a:pt x="3944081" y="4209875"/>
                  <a:pt x="2528194" y="4215939"/>
                  <a:pt x="2364961" y="4209597"/>
                </a:cubicBezTo>
                <a:cubicBezTo>
                  <a:pt x="2167260" y="4201602"/>
                  <a:pt x="1980313" y="4145627"/>
                  <a:pt x="1796951" y="4075867"/>
                </a:cubicBezTo>
                <a:cubicBezTo>
                  <a:pt x="1719469" y="4046365"/>
                  <a:pt x="1647505" y="4004453"/>
                  <a:pt x="1572227" y="3971917"/>
                </a:cubicBezTo>
                <a:cubicBezTo>
                  <a:pt x="1468277" y="3926971"/>
                  <a:pt x="1388040" y="3841219"/>
                  <a:pt x="1284364" y="3805097"/>
                </a:cubicBezTo>
                <a:cubicBezTo>
                  <a:pt x="1177655" y="3767873"/>
                  <a:pt x="1086388" y="3699767"/>
                  <a:pt x="976645" y="3670815"/>
                </a:cubicBezTo>
                <a:cubicBezTo>
                  <a:pt x="918742" y="3655375"/>
                  <a:pt x="862768" y="3627527"/>
                  <a:pt x="871866" y="3547839"/>
                </a:cubicBezTo>
                <a:cubicBezTo>
                  <a:pt x="874349" y="3525228"/>
                  <a:pt x="859184" y="3506755"/>
                  <a:pt x="835195" y="3513373"/>
                </a:cubicBezTo>
                <a:cubicBezTo>
                  <a:pt x="789424" y="3525780"/>
                  <a:pt x="768744" y="3492967"/>
                  <a:pt x="743375" y="3468427"/>
                </a:cubicBezTo>
                <a:cubicBezTo>
                  <a:pt x="698156" y="3424863"/>
                  <a:pt x="655142" y="3378540"/>
                  <a:pt x="583175" y="3371370"/>
                </a:cubicBezTo>
                <a:cubicBezTo>
                  <a:pt x="596961" y="3337178"/>
                  <a:pt x="620399" y="3342142"/>
                  <a:pt x="641906" y="3349311"/>
                </a:cubicBezTo>
                <a:cubicBezTo>
                  <a:pt x="698432" y="3368062"/>
                  <a:pt x="754405" y="3389293"/>
                  <a:pt x="810930" y="3408042"/>
                </a:cubicBezTo>
                <a:cubicBezTo>
                  <a:pt x="847878" y="3420175"/>
                  <a:pt x="884551" y="3437271"/>
                  <a:pt x="933908" y="3423758"/>
                </a:cubicBezTo>
                <a:cubicBezTo>
                  <a:pt x="891445" y="3354826"/>
                  <a:pt x="819202" y="3342418"/>
                  <a:pt x="760747" y="3321187"/>
                </a:cubicBezTo>
                <a:cubicBezTo>
                  <a:pt x="687678" y="3294441"/>
                  <a:pt x="644664" y="3243980"/>
                  <a:pt x="593101" y="3187731"/>
                </a:cubicBezTo>
                <a:cubicBezTo>
                  <a:pt x="646869" y="3174220"/>
                  <a:pt x="680233" y="3215581"/>
                  <a:pt x="722419" y="3213374"/>
                </a:cubicBezTo>
                <a:cubicBezTo>
                  <a:pt x="724627" y="3206207"/>
                  <a:pt x="728486" y="3195729"/>
                  <a:pt x="727934" y="3195451"/>
                </a:cubicBezTo>
                <a:cubicBezTo>
                  <a:pt x="659002" y="3164570"/>
                  <a:pt x="626741" y="3106666"/>
                  <a:pt x="615987" y="3036630"/>
                </a:cubicBezTo>
                <a:cubicBezTo>
                  <a:pt x="610473" y="3000510"/>
                  <a:pt x="585381" y="2989205"/>
                  <a:pt x="560564" y="2972660"/>
                </a:cubicBezTo>
                <a:cubicBezTo>
                  <a:pt x="473984" y="2913930"/>
                  <a:pt x="382441" y="2860713"/>
                  <a:pt x="311302" y="2779924"/>
                </a:cubicBezTo>
                <a:cubicBezTo>
                  <a:pt x="393471" y="2790677"/>
                  <a:pt x="459371" y="2843341"/>
                  <a:pt x="547882" y="2865952"/>
                </a:cubicBezTo>
                <a:cubicBezTo>
                  <a:pt x="477570" y="2777166"/>
                  <a:pt x="386577" y="2732222"/>
                  <a:pt x="303582" y="2678453"/>
                </a:cubicBezTo>
                <a:cubicBezTo>
                  <a:pt x="265806" y="2653913"/>
                  <a:pt x="230790" y="2622479"/>
                  <a:pt x="185016" y="2609244"/>
                </a:cubicBezTo>
                <a:cubicBezTo>
                  <a:pt x="168748" y="2604556"/>
                  <a:pt x="142002" y="2594630"/>
                  <a:pt x="154963" y="2568435"/>
                </a:cubicBezTo>
                <a:cubicBezTo>
                  <a:pt x="165990" y="2546654"/>
                  <a:pt x="187773" y="2553269"/>
                  <a:pt x="207627" y="2559612"/>
                </a:cubicBezTo>
                <a:cubicBezTo>
                  <a:pt x="255328" y="2575330"/>
                  <a:pt x="304685" y="2575604"/>
                  <a:pt x="369207" y="2575330"/>
                </a:cubicBezTo>
                <a:cubicBezTo>
                  <a:pt x="315163" y="2503363"/>
                  <a:pt x="216174" y="2524871"/>
                  <a:pt x="169852" y="2449319"/>
                </a:cubicBezTo>
                <a:cubicBezTo>
                  <a:pt x="227755" y="2436083"/>
                  <a:pt x="272424" y="2463381"/>
                  <a:pt x="319299" y="2468619"/>
                </a:cubicBezTo>
                <a:cubicBezTo>
                  <a:pt x="361761" y="2473307"/>
                  <a:pt x="372239" y="2460624"/>
                  <a:pt x="362313" y="2418988"/>
                </a:cubicBezTo>
                <a:cubicBezTo>
                  <a:pt x="346873" y="2354190"/>
                  <a:pt x="370034" y="2321102"/>
                  <a:pt x="431798" y="2338750"/>
                </a:cubicBezTo>
                <a:cubicBezTo>
                  <a:pt x="489149" y="2355293"/>
                  <a:pt x="495215" y="2331030"/>
                  <a:pt x="479775" y="2294082"/>
                </a:cubicBezTo>
                <a:cubicBezTo>
                  <a:pt x="457716" y="2240315"/>
                  <a:pt x="482807" y="2198678"/>
                  <a:pt x="499903" y="2153458"/>
                </a:cubicBezTo>
                <a:cubicBezTo>
                  <a:pt x="526099" y="2084525"/>
                  <a:pt x="515069" y="2050885"/>
                  <a:pt x="458544" y="1999599"/>
                </a:cubicBezTo>
                <a:cubicBezTo>
                  <a:pt x="426835" y="1970921"/>
                  <a:pt x="392645" y="1946658"/>
                  <a:pt x="346596" y="1921843"/>
                </a:cubicBezTo>
                <a:cubicBezTo>
                  <a:pt x="452753" y="1908331"/>
                  <a:pt x="341358" y="1862836"/>
                  <a:pt x="378857" y="1834435"/>
                </a:cubicBezTo>
                <a:cubicBezTo>
                  <a:pt x="453856" y="1822854"/>
                  <a:pt x="515069" y="1913294"/>
                  <a:pt x="617091" y="1887376"/>
                </a:cubicBezTo>
                <a:cubicBezTo>
                  <a:pt x="491080" y="1809066"/>
                  <a:pt x="351835" y="1783423"/>
                  <a:pt x="260568" y="1679198"/>
                </a:cubicBezTo>
                <a:cubicBezTo>
                  <a:pt x="281523" y="1655484"/>
                  <a:pt x="302479" y="1677543"/>
                  <a:pt x="320402" y="1668720"/>
                </a:cubicBezTo>
                <a:cubicBezTo>
                  <a:pt x="319850" y="1663205"/>
                  <a:pt x="321230" y="1654932"/>
                  <a:pt x="317920" y="1652452"/>
                </a:cubicBezTo>
                <a:cubicBezTo>
                  <a:pt x="249815" y="1595650"/>
                  <a:pt x="248711" y="1594273"/>
                  <a:pt x="321779" y="1552359"/>
                </a:cubicBezTo>
                <a:cubicBezTo>
                  <a:pt x="347424" y="1537746"/>
                  <a:pt x="345218" y="1524786"/>
                  <a:pt x="331707" y="1506313"/>
                </a:cubicBezTo>
                <a:cubicBezTo>
                  <a:pt x="322055" y="1493353"/>
                  <a:pt x="310475" y="1481772"/>
                  <a:pt x="315990" y="1453371"/>
                </a:cubicBezTo>
                <a:cubicBezTo>
                  <a:pt x="355971" y="1489769"/>
                  <a:pt x="549259" y="1477912"/>
                  <a:pt x="583450" y="1474052"/>
                </a:cubicBezTo>
                <a:cubicBezTo>
                  <a:pt x="621777" y="1469917"/>
                  <a:pt x="659553" y="1452269"/>
                  <a:pt x="699809" y="1461919"/>
                </a:cubicBezTo>
                <a:cubicBezTo>
                  <a:pt x="732070" y="1469641"/>
                  <a:pt x="881516" y="1544364"/>
                  <a:pt x="902750" y="1458612"/>
                </a:cubicBezTo>
                <a:cubicBezTo>
                  <a:pt x="903853" y="1454475"/>
                  <a:pt x="964237" y="1464127"/>
                  <a:pt x="996774" y="1468814"/>
                </a:cubicBezTo>
                <a:cubicBezTo>
                  <a:pt x="1025451" y="1472674"/>
                  <a:pt x="1057712" y="1489769"/>
                  <a:pt x="1077012" y="1455578"/>
                </a:cubicBezTo>
                <a:cubicBezTo>
                  <a:pt x="1088317" y="1435450"/>
                  <a:pt x="1041719" y="1396571"/>
                  <a:pt x="1000083" y="1393262"/>
                </a:cubicBezTo>
                <a:cubicBezTo>
                  <a:pt x="963961" y="1390229"/>
                  <a:pt x="926186" y="1385817"/>
                  <a:pt x="891720" y="1394089"/>
                </a:cubicBezTo>
                <a:cubicBezTo>
                  <a:pt x="849258" y="1404017"/>
                  <a:pt x="826372" y="1388024"/>
                  <a:pt x="814515" y="1353557"/>
                </a:cubicBezTo>
                <a:cubicBezTo>
                  <a:pt x="801280" y="1315506"/>
                  <a:pt x="775911" y="1297858"/>
                  <a:pt x="740895" y="1280211"/>
                </a:cubicBezTo>
                <a:cubicBezTo>
                  <a:pt x="655967" y="1237474"/>
                  <a:pt x="574352" y="1188118"/>
                  <a:pt x="481154" y="1163301"/>
                </a:cubicBezTo>
                <a:cubicBezTo>
                  <a:pt x="462679" y="1158337"/>
                  <a:pt x="442276" y="1151719"/>
                  <a:pt x="433728" y="1118909"/>
                </a:cubicBezTo>
                <a:cubicBezTo>
                  <a:pt x="686023" y="1167987"/>
                  <a:pt x="915984" y="1295929"/>
                  <a:pt x="1176276" y="1288484"/>
                </a:cubicBezTo>
                <a:cubicBezTo>
                  <a:pt x="1105137" y="1247950"/>
                  <a:pt x="1022694" y="1245745"/>
                  <a:pt x="946867" y="1217344"/>
                </a:cubicBezTo>
                <a:cubicBezTo>
                  <a:pt x="1000635" y="1196113"/>
                  <a:pt x="1051094" y="1218172"/>
                  <a:pt x="1102104" y="1230304"/>
                </a:cubicBezTo>
                <a:cubicBezTo>
                  <a:pt x="1144843" y="1240230"/>
                  <a:pt x="1183446" y="1241885"/>
                  <a:pt x="1188133" y="1182603"/>
                </a:cubicBezTo>
                <a:cubicBezTo>
                  <a:pt x="1186478" y="1178742"/>
                  <a:pt x="1186754" y="1173780"/>
                  <a:pt x="1187030" y="1169092"/>
                </a:cubicBezTo>
                <a:cubicBezTo>
                  <a:pt x="1172690" y="1144552"/>
                  <a:pt x="1150358" y="1131868"/>
                  <a:pt x="1123887" y="1124698"/>
                </a:cubicBezTo>
                <a:cubicBezTo>
                  <a:pt x="1107894" y="1120286"/>
                  <a:pt x="1086663" y="1113668"/>
                  <a:pt x="1086938" y="1096023"/>
                </a:cubicBezTo>
                <a:cubicBezTo>
                  <a:pt x="1087765" y="1030674"/>
                  <a:pt x="1036756" y="1011647"/>
                  <a:pt x="985744" y="992622"/>
                </a:cubicBezTo>
                <a:cubicBezTo>
                  <a:pt x="1014145" y="960086"/>
                  <a:pt x="1036479" y="984074"/>
                  <a:pt x="1057987" y="981594"/>
                </a:cubicBezTo>
                <a:cubicBezTo>
                  <a:pt x="1072049" y="979939"/>
                  <a:pt x="1084733" y="976906"/>
                  <a:pt x="1084733" y="960086"/>
                </a:cubicBezTo>
                <a:cubicBezTo>
                  <a:pt x="1085008" y="946023"/>
                  <a:pt x="1078390" y="930030"/>
                  <a:pt x="1064605" y="929756"/>
                </a:cubicBezTo>
                <a:cubicBezTo>
                  <a:pt x="978300" y="927273"/>
                  <a:pt x="930599" y="836833"/>
                  <a:pt x="840985" y="836558"/>
                </a:cubicBezTo>
                <a:cubicBezTo>
                  <a:pt x="787493" y="836558"/>
                  <a:pt x="868834" y="785547"/>
                  <a:pt x="823615" y="764315"/>
                </a:cubicBezTo>
                <a:cubicBezTo>
                  <a:pt x="813687" y="759628"/>
                  <a:pt x="849533" y="752460"/>
                  <a:pt x="865526" y="753562"/>
                </a:cubicBezTo>
                <a:cubicBezTo>
                  <a:pt x="881242" y="754665"/>
                  <a:pt x="895304" y="768175"/>
                  <a:pt x="914331" y="758525"/>
                </a:cubicBezTo>
                <a:cubicBezTo>
                  <a:pt x="924808" y="724059"/>
                  <a:pt x="897787" y="711375"/>
                  <a:pt x="875452" y="701724"/>
                </a:cubicBezTo>
                <a:cubicBezTo>
                  <a:pt x="823889" y="679390"/>
                  <a:pt x="773706" y="652369"/>
                  <a:pt x="717181" y="644371"/>
                </a:cubicBezTo>
                <a:cubicBezTo>
                  <a:pt x="697053" y="641614"/>
                  <a:pt x="746133" y="604666"/>
                  <a:pt x="755783" y="591707"/>
                </a:cubicBezTo>
                <a:cubicBezTo>
                  <a:pt x="528304" y="455496"/>
                  <a:pt x="254778" y="462388"/>
                  <a:pt x="0" y="352370"/>
                </a:cubicBezTo>
                <a:cubicBezTo>
                  <a:pt x="56250" y="330864"/>
                  <a:pt x="97610" y="346580"/>
                  <a:pt x="135937" y="349889"/>
                </a:cubicBezTo>
                <a:cubicBezTo>
                  <a:pt x="231615" y="358160"/>
                  <a:pt x="326193" y="375256"/>
                  <a:pt x="421595" y="385458"/>
                </a:cubicBezTo>
                <a:cubicBezTo>
                  <a:pt x="468469" y="390421"/>
                  <a:pt x="512035" y="409172"/>
                  <a:pt x="564424" y="379393"/>
                </a:cubicBezTo>
                <a:cubicBezTo>
                  <a:pt x="599443" y="359540"/>
                  <a:pt x="655418" y="381046"/>
                  <a:pt x="698432" y="398694"/>
                </a:cubicBezTo>
                <a:cubicBezTo>
                  <a:pt x="734000" y="413307"/>
                  <a:pt x="767916" y="417167"/>
                  <a:pt x="815067" y="398694"/>
                </a:cubicBezTo>
                <a:cubicBezTo>
                  <a:pt x="772328" y="387389"/>
                  <a:pt x="739515" y="377463"/>
                  <a:pt x="705876" y="370568"/>
                </a:cubicBezTo>
                <a:cubicBezTo>
                  <a:pt x="679130" y="365055"/>
                  <a:pt x="742825" y="342719"/>
                  <a:pt x="775360" y="345477"/>
                </a:cubicBezTo>
                <a:cubicBezTo>
                  <a:pt x="820857" y="349337"/>
                  <a:pt x="795214" y="335000"/>
                  <a:pt x="787493" y="315146"/>
                </a:cubicBezTo>
                <a:cubicBezTo>
                  <a:pt x="779221" y="293915"/>
                  <a:pt x="803761" y="287298"/>
                  <a:pt x="819202" y="291709"/>
                </a:cubicBezTo>
                <a:cubicBezTo>
                  <a:pt x="878484" y="309081"/>
                  <a:pt x="937491" y="278474"/>
                  <a:pt x="998705" y="303291"/>
                </a:cubicBezTo>
                <a:cubicBezTo>
                  <a:pt x="983263" y="242077"/>
                  <a:pt x="949899" y="215331"/>
                  <a:pt x="880139" y="206783"/>
                </a:cubicBezTo>
                <a:cubicBezTo>
                  <a:pt x="853944" y="203475"/>
                  <a:pt x="826647" y="208438"/>
                  <a:pt x="804037" y="190790"/>
                </a:cubicBezTo>
                <a:cubicBezTo>
                  <a:pt x="791076" y="180590"/>
                  <a:pt x="776463" y="168457"/>
                  <a:pt x="786666" y="149707"/>
                </a:cubicBezTo>
                <a:cubicBezTo>
                  <a:pt x="793834" y="136471"/>
                  <a:pt x="809276" y="136471"/>
                  <a:pt x="821960" y="140884"/>
                </a:cubicBezTo>
                <a:cubicBezTo>
                  <a:pt x="878761" y="160461"/>
                  <a:pt x="938043" y="167630"/>
                  <a:pt x="997325" y="174800"/>
                </a:cubicBezTo>
                <a:cubicBezTo>
                  <a:pt x="1006426" y="175902"/>
                  <a:pt x="1016626" y="179487"/>
                  <a:pt x="1026829" y="161287"/>
                </a:cubicBezTo>
                <a:cubicBezTo>
                  <a:pt x="915984" y="131783"/>
                  <a:pt x="810655" y="89872"/>
                  <a:pt x="696777" y="73604"/>
                </a:cubicBezTo>
                <a:cubicBezTo>
                  <a:pt x="698432" y="65884"/>
                  <a:pt x="700086" y="58164"/>
                  <a:pt x="701741" y="50444"/>
                </a:cubicBezTo>
                <a:cubicBezTo>
                  <a:pt x="790801" y="61471"/>
                  <a:pt x="879864" y="72501"/>
                  <a:pt x="992362" y="86289"/>
                </a:cubicBezTo>
                <a:cubicBezTo>
                  <a:pt x="923153" y="42446"/>
                  <a:pt x="857805" y="57060"/>
                  <a:pt x="806519" y="18183"/>
                </a:cubicBezTo>
                <a:cubicBezTo>
                  <a:pt x="816170" y="3431"/>
                  <a:pt x="827820" y="-292"/>
                  <a:pt x="839883" y="18"/>
                </a:cubicBezTo>
                <a:close/>
              </a:path>
            </a:pathLst>
          </a:custGeom>
        </p:spPr>
      </p:pic>
    </p:spTree>
    <p:extLst>
      <p:ext uri="{BB962C8B-B14F-4D97-AF65-F5344CB8AC3E}">
        <p14:creationId xmlns:p14="http://schemas.microsoft.com/office/powerpoint/2010/main" val="39468252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3">
            <a:extLst>
              <a:ext uri="{FF2B5EF4-FFF2-40B4-BE49-F238E27FC236}">
                <a16:creationId xmlns:a16="http://schemas.microsoft.com/office/drawing/2014/main" id="{20B66DD5-1EC0-1F19-22F9-2CBEF1EE8A1B}"/>
              </a:ext>
            </a:extLst>
          </p:cNvPr>
          <p:cNvPicPr>
            <a:picLocks noChangeAspect="1"/>
          </p:cNvPicPr>
          <p:nvPr/>
        </p:nvPicPr>
        <p:blipFill rotWithShape="1">
          <a:blip r:embed="rId2">
            <a:alphaModFix amt="35000"/>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CF2E8603-4ECA-763C-6884-F260365640FE}"/>
              </a:ext>
            </a:extLst>
          </p:cNvPr>
          <p:cNvSpPr>
            <a:spLocks noGrp="1"/>
          </p:cNvSpPr>
          <p:nvPr>
            <p:ph type="title"/>
          </p:nvPr>
        </p:nvSpPr>
        <p:spPr>
          <a:xfrm>
            <a:off x="838200" y="365125"/>
            <a:ext cx="10515600" cy="1325563"/>
          </a:xfrm>
        </p:spPr>
        <p:txBody>
          <a:bodyPr>
            <a:normAutofit/>
          </a:bodyPr>
          <a:lstStyle/>
          <a:p>
            <a:r>
              <a:rPr lang="en-US" b="1">
                <a:solidFill>
                  <a:srgbClr val="FFFFFF"/>
                </a:solidFill>
                <a:latin typeface="Arial" panose="020B0604020202020204" pitchFamily="34" charset="0"/>
                <a:cs typeface="Arial" panose="020B0604020202020204" pitchFamily="34" charset="0"/>
              </a:rPr>
              <a:t>Other Analysis</a:t>
            </a:r>
            <a:br>
              <a:rPr lang="en-US">
                <a:solidFill>
                  <a:srgbClr val="FFFFFF"/>
                </a:solidFill>
              </a:rPr>
            </a:br>
            <a:r>
              <a:rPr lang="en-US">
                <a:solidFill>
                  <a:srgbClr val="FFFFFF"/>
                </a:solidFill>
                <a:latin typeface="Arial" panose="020B0604020202020204" pitchFamily="34" charset="0"/>
                <a:cs typeface="Arial" panose="020B0604020202020204" pitchFamily="34" charset="0"/>
              </a:rPr>
              <a:t>1. Increase the number of Donors (part b)</a:t>
            </a:r>
            <a:endParaRPr lang="en-GB">
              <a:solidFill>
                <a:srgbClr val="FFFFFF"/>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DC727092-E5DB-297E-3E7E-4C962283B35F}"/>
              </a:ext>
            </a:extLst>
          </p:cNvPr>
          <p:cNvSpPr>
            <a:spLocks noGrp="1"/>
          </p:cNvSpPr>
          <p:nvPr>
            <p:ph idx="1"/>
          </p:nvPr>
        </p:nvSpPr>
        <p:spPr>
          <a:xfrm>
            <a:off x="838200" y="1825625"/>
            <a:ext cx="10515600" cy="4351338"/>
          </a:xfrm>
        </p:spPr>
        <p:txBody>
          <a:bodyPr>
            <a:normAutofit fontScale="92500" lnSpcReduction="10000"/>
          </a:bodyPr>
          <a:lstStyle/>
          <a:p>
            <a:pPr marL="0" indent="0">
              <a:buNone/>
            </a:pPr>
            <a:r>
              <a:rPr lang="en-US" sz="2400" b="1" u="sng" dirty="0">
                <a:solidFill>
                  <a:srgbClr val="FFFFFF"/>
                </a:solidFill>
                <a:latin typeface="Arial" panose="020B0604020202020204" pitchFamily="34" charset="0"/>
                <a:cs typeface="Arial" panose="020B0604020202020204" pitchFamily="34" charset="0"/>
              </a:rPr>
              <a:t>Syntax b:</a:t>
            </a:r>
            <a:r>
              <a:rPr lang="en-US" sz="2400" b="1" dirty="0">
                <a:solidFill>
                  <a:srgbClr val="FFFFFF"/>
                </a:solidFill>
                <a:latin typeface="Arial" panose="020B0604020202020204" pitchFamily="34" charset="0"/>
                <a:cs typeface="Arial" panose="020B0604020202020204" pitchFamily="34" charset="0"/>
              </a:rPr>
              <a:t>  </a:t>
            </a:r>
          </a:p>
          <a:p>
            <a:pPr marL="0" indent="0">
              <a:spcBef>
                <a:spcPts val="0"/>
              </a:spcBef>
              <a:buNone/>
            </a:pPr>
            <a:r>
              <a:rPr lang="en-US" sz="2400" dirty="0">
                <a:solidFill>
                  <a:srgbClr val="FFFFFF"/>
                </a:solidFill>
                <a:latin typeface="Arial" panose="020B0604020202020204" pitchFamily="34" charset="0"/>
                <a:cs typeface="Arial" panose="020B0604020202020204" pitchFamily="34" charset="0"/>
              </a:rPr>
              <a:t>	SELECT </a:t>
            </a:r>
            <a:r>
              <a:rPr lang="en-US" sz="2400" dirty="0" err="1">
                <a:solidFill>
                  <a:srgbClr val="FFFFFF"/>
                </a:solidFill>
                <a:latin typeface="Arial" panose="020B0604020202020204" pitchFamily="34" charset="0"/>
                <a:cs typeface="Arial" panose="020B0604020202020204" pitchFamily="34" charset="0"/>
              </a:rPr>
              <a:t>First_Name</a:t>
            </a:r>
            <a:r>
              <a:rPr lang="en-US" sz="2400" dirty="0">
                <a:solidFill>
                  <a:srgbClr val="FFFFFF"/>
                </a:solidFill>
                <a:latin typeface="Arial" panose="020B0604020202020204" pitchFamily="34" charset="0"/>
                <a:cs typeface="Arial" panose="020B0604020202020204" pitchFamily="34" charset="0"/>
              </a:rPr>
              <a:t>||' '||</a:t>
            </a:r>
            <a:r>
              <a:rPr lang="en-US" sz="2400" dirty="0" err="1">
                <a:solidFill>
                  <a:srgbClr val="FFFFFF"/>
                </a:solidFill>
                <a:latin typeface="Arial" panose="020B0604020202020204" pitchFamily="34" charset="0"/>
                <a:cs typeface="Arial" panose="020B0604020202020204" pitchFamily="34" charset="0"/>
              </a:rPr>
              <a:t>Last_Name</a:t>
            </a:r>
            <a:r>
              <a:rPr lang="en-US" sz="2400" dirty="0">
                <a:solidFill>
                  <a:srgbClr val="FFFFFF"/>
                </a:solidFill>
                <a:latin typeface="Arial" panose="020B0604020202020204" pitchFamily="34" charset="0"/>
                <a:cs typeface="Arial" panose="020B0604020202020204" pitchFamily="34" charset="0"/>
              </a:rPr>
              <a:t> </a:t>
            </a:r>
          </a:p>
          <a:p>
            <a:pPr marL="0" indent="0">
              <a:spcBef>
                <a:spcPts val="0"/>
              </a:spcBef>
              <a:buNone/>
            </a:pPr>
            <a:r>
              <a:rPr lang="en-US" sz="2400" dirty="0">
                <a:solidFill>
                  <a:srgbClr val="FFFFFF"/>
                </a:solidFill>
                <a:latin typeface="Arial" panose="020B0604020202020204" pitchFamily="34" charset="0"/>
                <a:cs typeface="Arial" panose="020B0604020202020204" pitchFamily="34" charset="0"/>
              </a:rPr>
              <a:t>	AS "Donor's Name", email, state, donation, donation_frequency </a:t>
            </a:r>
          </a:p>
          <a:p>
            <a:pPr marL="0" indent="0">
              <a:spcBef>
                <a:spcPts val="0"/>
              </a:spcBef>
              <a:buNone/>
            </a:pPr>
            <a:r>
              <a:rPr lang="en-US" sz="2400" dirty="0">
                <a:solidFill>
                  <a:srgbClr val="FFFFFF"/>
                </a:solidFill>
                <a:latin typeface="Arial" panose="020B0604020202020204" pitchFamily="34" charset="0"/>
                <a:cs typeface="Arial" panose="020B0604020202020204" pitchFamily="34" charset="0"/>
              </a:rPr>
              <a:t>	FROM Donation_Data n </a:t>
            </a: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	INNER JOIN Donor_data r ON n.id=r.id </a:t>
            </a:r>
          </a:p>
          <a:p>
            <a:pPr marL="0" indent="0">
              <a:spcBef>
                <a:spcPts val="0"/>
              </a:spcBef>
              <a:buNone/>
            </a:pPr>
            <a:r>
              <a:rPr lang="en-US" sz="2400" dirty="0">
                <a:solidFill>
                  <a:srgbClr val="FFFFFF"/>
                </a:solidFill>
                <a:latin typeface="Arial" panose="020B0604020202020204" pitchFamily="34" charset="0"/>
                <a:cs typeface="Arial" panose="020B0604020202020204" pitchFamily="34" charset="0"/>
              </a:rPr>
              <a:t>	WHERE state I</a:t>
            </a:r>
          </a:p>
          <a:p>
            <a:pPr marL="0" indent="0">
              <a:spcBef>
                <a:spcPts val="0"/>
              </a:spcBef>
              <a:buNone/>
            </a:pPr>
            <a:r>
              <a:rPr lang="en-US" sz="2400" dirty="0">
                <a:solidFill>
                  <a:srgbClr val="FFFFFF"/>
                </a:solidFill>
                <a:latin typeface="Arial" panose="020B0604020202020204" pitchFamily="34" charset="0"/>
                <a:cs typeface="Arial" panose="020B0604020202020204" pitchFamily="34" charset="0"/>
              </a:rPr>
              <a:t>	N (SELECT state FROM </a:t>
            </a:r>
            <a:r>
              <a:rPr lang="en-US" sz="2400" dirty="0" err="1">
                <a:solidFill>
                  <a:srgbClr val="FFFFFF"/>
                </a:solidFill>
                <a:latin typeface="Arial" panose="020B0604020202020204" pitchFamily="34" charset="0"/>
                <a:cs typeface="Arial" panose="020B0604020202020204" pitchFamily="34" charset="0"/>
              </a:rPr>
              <a:t>donation_data</a:t>
            </a:r>
            <a:r>
              <a:rPr lang="en-US" sz="2400" dirty="0">
                <a:solidFill>
                  <a:srgbClr val="FFFFFF"/>
                </a:solidFill>
                <a:latin typeface="Arial" panose="020B0604020202020204" pitchFamily="34" charset="0"/>
                <a:cs typeface="Arial" panose="020B0604020202020204" pitchFamily="34" charset="0"/>
              </a:rPr>
              <a:t> 	</a:t>
            </a:r>
          </a:p>
          <a:p>
            <a:pPr marL="0" indent="0">
              <a:spcBef>
                <a:spcPts val="0"/>
              </a:spcBef>
              <a:buNone/>
            </a:pPr>
            <a:r>
              <a:rPr lang="en-US" sz="2400" dirty="0">
                <a:solidFill>
                  <a:srgbClr val="FFFFFF"/>
                </a:solidFill>
                <a:latin typeface="Arial" panose="020B0604020202020204" pitchFamily="34" charset="0"/>
                <a:cs typeface="Arial" panose="020B0604020202020204" pitchFamily="34" charset="0"/>
              </a:rPr>
              <a:t>	GROUP BY State</a:t>
            </a: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	ORDER BY Sum(Donation) DESC LIMIT 20);</a:t>
            </a:r>
          </a:p>
          <a:p>
            <a:pPr marL="0" indent="0">
              <a:buNone/>
            </a:pPr>
            <a:endParaRPr lang="en-US" sz="2400" b="1" u="sng" dirty="0">
              <a:solidFill>
                <a:srgbClr val="FFFFFF"/>
              </a:solidFill>
              <a:latin typeface="Arial" panose="020B0604020202020204" pitchFamily="34" charset="0"/>
              <a:cs typeface="Arial" panose="020B0604020202020204" pitchFamily="34" charset="0"/>
            </a:endParaRPr>
          </a:p>
          <a:p>
            <a:pPr marL="0" indent="0">
              <a:buNone/>
            </a:pPr>
            <a:r>
              <a:rPr lang="en-US" sz="2400" b="1" u="sng" dirty="0">
                <a:solidFill>
                  <a:srgbClr val="FFFFFF"/>
                </a:solidFill>
                <a:latin typeface="Arial" panose="020B0604020202020204" pitchFamily="34" charset="0"/>
                <a:cs typeface="Arial" panose="020B0604020202020204" pitchFamily="34" charset="0"/>
              </a:rPr>
              <a:t>Recommendation:</a:t>
            </a:r>
          </a:p>
          <a:p>
            <a:pPr marL="0" indent="0">
              <a:buNone/>
            </a:pPr>
            <a:r>
              <a:rPr lang="en-GB" sz="2400" dirty="0">
                <a:solidFill>
                  <a:srgbClr val="FFFFFF"/>
                </a:solidFill>
                <a:latin typeface="Arial" panose="020B0604020202020204" pitchFamily="34" charset="0"/>
                <a:cs typeface="Arial" panose="020B0604020202020204" pitchFamily="34" charset="0"/>
              </a:rPr>
              <a:t>Target donors from the 20 most donation states by email thanking them for their generosity and support thereby prompting them to refer their family and friends to donate by focussing messages with projects in their individual states.</a:t>
            </a:r>
          </a:p>
        </p:txBody>
      </p:sp>
    </p:spTree>
    <p:extLst>
      <p:ext uri="{BB962C8B-B14F-4D97-AF65-F5344CB8AC3E}">
        <p14:creationId xmlns:p14="http://schemas.microsoft.com/office/powerpoint/2010/main" val="3842474749"/>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Picture 13" descr="Graph on document with pen">
            <a:extLst>
              <a:ext uri="{FF2B5EF4-FFF2-40B4-BE49-F238E27FC236}">
                <a16:creationId xmlns:a16="http://schemas.microsoft.com/office/drawing/2014/main" id="{15828AE2-39FB-37F9-2965-BBA6B14D6CA7}"/>
              </a:ext>
            </a:extLst>
          </p:cNvPr>
          <p:cNvPicPr>
            <a:picLocks noChangeAspect="1"/>
          </p:cNvPicPr>
          <p:nvPr/>
        </p:nvPicPr>
        <p:blipFill rotWithShape="1">
          <a:blip r:embed="rId2">
            <a:duotone>
              <a:schemeClr val="bg2">
                <a:shade val="45000"/>
                <a:satMod val="135000"/>
              </a:schemeClr>
              <a:prstClr val="white"/>
            </a:duotone>
          </a:blip>
          <a:srcRect t="5912" b="9818"/>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2E8603-4ECA-763C-6884-F260365640FE}"/>
              </a:ext>
            </a:extLst>
          </p:cNvPr>
          <p:cNvSpPr>
            <a:spLocks noGrp="1"/>
          </p:cNvSpPr>
          <p:nvPr>
            <p:ph type="title"/>
          </p:nvPr>
        </p:nvSpPr>
        <p:spPr>
          <a:xfrm>
            <a:off x="838200" y="365125"/>
            <a:ext cx="10515600" cy="1325563"/>
          </a:xfrm>
        </p:spPr>
        <p:txBody>
          <a:bodyPr>
            <a:normAutofit/>
          </a:bodyPr>
          <a:lstStyle/>
          <a:p>
            <a:r>
              <a:rPr lang="en-US" sz="3700" b="1" dirty="0">
                <a:latin typeface="Arial" panose="020B0604020202020204" pitchFamily="34" charset="0"/>
                <a:cs typeface="Arial" panose="020B0604020202020204" pitchFamily="34" charset="0"/>
              </a:rPr>
              <a:t>Other Analysis</a:t>
            </a:r>
            <a:br>
              <a:rPr lang="en-US" sz="3700" dirty="0"/>
            </a:br>
            <a:r>
              <a:rPr lang="en-US" sz="3700" dirty="0">
                <a:latin typeface="Arial" panose="020B0604020202020204" pitchFamily="34" charset="0"/>
                <a:cs typeface="Arial" panose="020B0604020202020204" pitchFamily="34" charset="0"/>
              </a:rPr>
              <a:t>2. Increase the donation frequency of the donors</a:t>
            </a:r>
            <a:endParaRPr lang="en-GB" sz="3700"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DC727092-E5DB-297E-3E7E-4C962283B35F}"/>
              </a:ext>
            </a:extLst>
          </p:cNvPr>
          <p:cNvSpPr>
            <a:spLocks noGrp="1"/>
          </p:cNvSpPr>
          <p:nvPr>
            <p:ph idx="1"/>
          </p:nvPr>
        </p:nvSpPr>
        <p:spPr>
          <a:xfrm>
            <a:off x="838200" y="1825625"/>
            <a:ext cx="10515600" cy="4351338"/>
          </a:xfrm>
        </p:spPr>
        <p:txBody>
          <a:bodyPr>
            <a:normAutofit fontScale="92500"/>
          </a:bodyPr>
          <a:lstStyle/>
          <a:p>
            <a:pPr marL="0" indent="0">
              <a:buNone/>
            </a:pPr>
            <a:r>
              <a:rPr lang="en-US" sz="2400" b="1" u="sng" dirty="0">
                <a:latin typeface="Arial" panose="020B0604020202020204" pitchFamily="34" charset="0"/>
                <a:cs typeface="Arial" panose="020B0604020202020204" pitchFamily="34" charset="0"/>
              </a:rPr>
              <a:t>Syntax:</a:t>
            </a:r>
            <a:r>
              <a:rPr lang="en-US" sz="2400" b="1" dirty="0">
                <a:latin typeface="Arial" panose="020B0604020202020204" pitchFamily="34" charset="0"/>
                <a:cs typeface="Arial" panose="020B0604020202020204" pitchFamily="34" charset="0"/>
              </a:rPr>
              <a:t> </a:t>
            </a:r>
          </a:p>
          <a:p>
            <a:pPr marL="0" indent="0">
              <a:buNone/>
            </a:pPr>
            <a:r>
              <a:rPr lang="en-US" sz="2400" b="1" dirty="0">
                <a:latin typeface="Arial" panose="020B0604020202020204" pitchFamily="34" charset="0"/>
                <a:cs typeface="Arial" panose="020B0604020202020204" pitchFamily="34" charset="0"/>
              </a:rPr>
              <a:t> </a:t>
            </a:r>
          </a:p>
          <a:p>
            <a:pPr marL="0" indent="0">
              <a:spcBef>
                <a:spcPts val="0"/>
              </a:spcBef>
              <a:buNone/>
            </a:pPr>
            <a:r>
              <a:rPr lang="en-US" sz="24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SELECT </a:t>
            </a:r>
            <a:r>
              <a:rPr lang="en-US" sz="2400" dirty="0" err="1">
                <a:latin typeface="Arial" panose="020B0604020202020204" pitchFamily="34" charset="0"/>
                <a:cs typeface="Arial" panose="020B0604020202020204" pitchFamily="34" charset="0"/>
              </a:rPr>
              <a:t>First_Name</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Last_Name</a:t>
            </a:r>
            <a:r>
              <a:rPr lang="en-US" sz="2400" dirty="0">
                <a:latin typeface="Arial" panose="020B0604020202020204" pitchFamily="34" charset="0"/>
                <a:cs typeface="Arial" panose="020B0604020202020204" pitchFamily="34" charset="0"/>
              </a:rPr>
              <a:t>, email, donation, 	donation_frequency </a:t>
            </a:r>
          </a:p>
          <a:p>
            <a:pPr marL="0" indent="0">
              <a:spcBef>
                <a:spcPts val="0"/>
              </a:spcBef>
              <a:buNone/>
            </a:pPr>
            <a:r>
              <a:rPr lang="en-US" sz="2400" dirty="0">
                <a:latin typeface="Arial" panose="020B0604020202020204" pitchFamily="34" charset="0"/>
                <a:cs typeface="Arial" panose="020B0604020202020204" pitchFamily="34" charset="0"/>
              </a:rPr>
              <a:t>	FROM Donation_Data n </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	INNER JOIN Donor_data r ON n.id=r.id </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	WHERE donation_frequency IN ('</a:t>
            </a:r>
            <a:r>
              <a:rPr lang="en-US" sz="2400" dirty="0" err="1">
                <a:latin typeface="Arial" panose="020B0604020202020204" pitchFamily="34" charset="0"/>
                <a:cs typeface="Arial" panose="020B0604020202020204" pitchFamily="34" charset="0"/>
              </a:rPr>
              <a:t>Seldom','Once','Never','Yearly</a:t>
            </a:r>
            <a:r>
              <a:rPr lang="en-US" sz="2400" dirty="0">
                <a:latin typeface="Arial" panose="020B0604020202020204" pitchFamily="34" charset="0"/>
                <a:cs typeface="Arial" panose="020B0604020202020204" pitchFamily="34" charset="0"/>
              </a:rPr>
              <a:t>’)</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	</a:t>
            </a:r>
            <a:r>
              <a:rPr lang="en-US" sz="2400" i="1" dirty="0">
                <a:latin typeface="Arial" panose="020B0604020202020204" pitchFamily="34" charset="0"/>
                <a:cs typeface="Arial" panose="020B0604020202020204" pitchFamily="34" charset="0"/>
              </a:rPr>
              <a:t>AND donation&lt;=150; </a:t>
            </a:r>
            <a:r>
              <a:rPr lang="en-US" sz="2400" dirty="0">
                <a:latin typeface="Arial" panose="020B0604020202020204" pitchFamily="34" charset="0"/>
                <a:cs typeface="Arial" panose="020B0604020202020204" pitchFamily="34" charset="0"/>
              </a:rPr>
              <a:t>	</a:t>
            </a:r>
          </a:p>
          <a:p>
            <a:pPr marL="0" indent="0">
              <a:buNone/>
            </a:pPr>
            <a:endParaRPr lang="en-US" sz="2400" b="1" u="sng" dirty="0">
              <a:latin typeface="Arial" panose="020B0604020202020204" pitchFamily="34" charset="0"/>
              <a:cs typeface="Arial" panose="020B0604020202020204" pitchFamily="34" charset="0"/>
            </a:endParaRPr>
          </a:p>
          <a:p>
            <a:pPr marL="0" indent="0">
              <a:buNone/>
            </a:pPr>
            <a:r>
              <a:rPr lang="en-US" sz="2400" b="1" u="sng" dirty="0">
                <a:latin typeface="Arial" panose="020B0604020202020204" pitchFamily="34" charset="0"/>
                <a:cs typeface="Arial" panose="020B0604020202020204" pitchFamily="34" charset="0"/>
              </a:rPr>
              <a:t>Recommendation:</a:t>
            </a:r>
          </a:p>
          <a:p>
            <a:pPr marL="0" indent="0">
              <a:buNone/>
            </a:pPr>
            <a:r>
              <a:rPr lang="en-GB" sz="2400" dirty="0">
                <a:latin typeface="Arial" panose="020B0604020202020204" pitchFamily="34" charset="0"/>
                <a:cs typeface="Arial" panose="020B0604020202020204" pitchFamily="34" charset="0"/>
              </a:rPr>
              <a:t>Target donors based on their donation frequency by email thanking them for their generosity and support thereby prompting them to donate more frequently by focussing on projects that need more funding.</a:t>
            </a:r>
          </a:p>
        </p:txBody>
      </p:sp>
    </p:spTree>
    <p:extLst>
      <p:ext uri="{BB962C8B-B14F-4D97-AF65-F5344CB8AC3E}">
        <p14:creationId xmlns:p14="http://schemas.microsoft.com/office/powerpoint/2010/main" val="18663384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3104CB8-92EF-52B3-E58B-CB77DF88DAC3}"/>
              </a:ext>
            </a:extLst>
          </p:cNvPr>
          <p:cNvPicPr>
            <a:picLocks noChangeAspect="1"/>
          </p:cNvPicPr>
          <p:nvPr/>
        </p:nvPicPr>
        <p:blipFill rotWithShape="1">
          <a:blip r:embed="rId2">
            <a:duotone>
              <a:prstClr val="black"/>
              <a:schemeClr val="tx2">
                <a:tint val="45000"/>
                <a:satMod val="400000"/>
              </a:schemeClr>
            </a:duotone>
            <a:alphaModFix amt="25000"/>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CF2E8603-4ECA-763C-6884-F260365640FE}"/>
              </a:ext>
            </a:extLst>
          </p:cNvPr>
          <p:cNvSpPr>
            <a:spLocks noGrp="1"/>
          </p:cNvSpPr>
          <p:nvPr>
            <p:ph type="title"/>
          </p:nvPr>
        </p:nvSpPr>
        <p:spPr>
          <a:xfrm>
            <a:off x="838200" y="365125"/>
            <a:ext cx="10515600" cy="1325563"/>
          </a:xfrm>
        </p:spPr>
        <p:txBody>
          <a:bodyPr>
            <a:normAutofit/>
          </a:bodyPr>
          <a:lstStyle/>
          <a:p>
            <a:r>
              <a:rPr lang="en-US" sz="3100" b="1">
                <a:latin typeface="Arial" panose="020B0604020202020204" pitchFamily="34" charset="0"/>
                <a:cs typeface="Arial" panose="020B0604020202020204" pitchFamily="34" charset="0"/>
              </a:rPr>
              <a:t>Other Analysis</a:t>
            </a:r>
            <a:br>
              <a:rPr lang="en-US" sz="3100"/>
            </a:br>
            <a:r>
              <a:rPr lang="en-US" sz="3100">
                <a:latin typeface="Arial" panose="020B0604020202020204" pitchFamily="34" charset="0"/>
                <a:cs typeface="Arial" panose="020B0604020202020204" pitchFamily="34" charset="0"/>
              </a:rPr>
              <a:t>3. Increase the value of donation from the donors (part a)</a:t>
            </a:r>
            <a:endParaRPr lang="en-GB" sz="310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DC727092-E5DB-297E-3E7E-4C962283B35F}"/>
              </a:ext>
            </a:extLst>
          </p:cNvPr>
          <p:cNvSpPr>
            <a:spLocks noGrp="1"/>
          </p:cNvSpPr>
          <p:nvPr>
            <p:ph idx="1"/>
          </p:nvPr>
        </p:nvSpPr>
        <p:spPr>
          <a:xfrm>
            <a:off x="838200" y="1825625"/>
            <a:ext cx="10515600" cy="4351338"/>
          </a:xfrm>
        </p:spPr>
        <p:txBody>
          <a:bodyPr>
            <a:normAutofit lnSpcReduction="10000"/>
          </a:bodyPr>
          <a:lstStyle/>
          <a:p>
            <a:pPr marL="0" indent="0">
              <a:buNone/>
            </a:pPr>
            <a:r>
              <a:rPr lang="en-US" sz="2400" b="1" u="sng" dirty="0">
                <a:latin typeface="Arial" panose="020B0604020202020204" pitchFamily="34" charset="0"/>
                <a:cs typeface="Arial" panose="020B0604020202020204" pitchFamily="34" charset="0"/>
              </a:rPr>
              <a:t>Syntax:</a:t>
            </a:r>
            <a:r>
              <a:rPr lang="en-US" sz="2400" b="1" dirty="0">
                <a:latin typeface="Arial" panose="020B0604020202020204" pitchFamily="34" charset="0"/>
                <a:cs typeface="Arial" panose="020B0604020202020204" pitchFamily="34" charset="0"/>
              </a:rPr>
              <a:t>  </a:t>
            </a:r>
          </a:p>
          <a:p>
            <a:pPr marL="0" indent="0">
              <a:spcBef>
                <a:spcPts val="0"/>
              </a:spcBef>
              <a:buNone/>
            </a:pPr>
            <a:r>
              <a:rPr lang="en-US" sz="2400" dirty="0">
                <a:latin typeface="Arial" panose="020B0604020202020204" pitchFamily="34" charset="0"/>
                <a:cs typeface="Arial" panose="020B0604020202020204" pitchFamily="34" charset="0"/>
              </a:rPr>
              <a:t>	SELECT </a:t>
            </a:r>
            <a:r>
              <a:rPr lang="en-US" sz="2400" dirty="0" err="1">
                <a:latin typeface="Arial" panose="020B0604020202020204" pitchFamily="34" charset="0"/>
                <a:cs typeface="Arial" panose="020B0604020202020204" pitchFamily="34" charset="0"/>
              </a:rPr>
              <a:t>First_Name</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Last_Name</a:t>
            </a:r>
            <a:r>
              <a:rPr lang="en-US" sz="2400" dirty="0">
                <a:latin typeface="Arial" panose="020B0604020202020204" pitchFamily="34" charset="0"/>
                <a:cs typeface="Arial" panose="020B0604020202020204" pitchFamily="34" charset="0"/>
              </a:rPr>
              <a:t>, email, donation, 	donation_frequency </a:t>
            </a:r>
          </a:p>
          <a:p>
            <a:pPr marL="0" indent="0">
              <a:spcBef>
                <a:spcPts val="0"/>
              </a:spcBef>
              <a:buNone/>
            </a:pPr>
            <a:r>
              <a:rPr lang="en-US" sz="2400" dirty="0">
                <a:latin typeface="Arial" panose="020B0604020202020204" pitchFamily="34" charset="0"/>
                <a:cs typeface="Arial" panose="020B0604020202020204" pitchFamily="34" charset="0"/>
              </a:rPr>
              <a:t>	FROM Donation_Data n </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	INNER JOIN Donor_data r ON n.id=r.id </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	WHERE donation_frequency IN ('</a:t>
            </a:r>
            <a:r>
              <a:rPr lang="en-US" sz="2400" dirty="0" err="1">
                <a:latin typeface="Arial" panose="020B0604020202020204" pitchFamily="34" charset="0"/>
                <a:cs typeface="Arial" panose="020B0604020202020204" pitchFamily="34" charset="0"/>
              </a:rPr>
              <a:t>Seldom','Once','Never','Yearly</a:t>
            </a:r>
            <a:r>
              <a:rPr lang="en-US" sz="2400" dirty="0">
                <a:latin typeface="Arial" panose="020B0604020202020204" pitchFamily="34" charset="0"/>
                <a:cs typeface="Arial" panose="020B0604020202020204" pitchFamily="34" charset="0"/>
              </a:rPr>
              <a:t>’) </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	OR donation&lt;=200;</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	</a:t>
            </a:r>
          </a:p>
          <a:p>
            <a:pPr marL="0" indent="0">
              <a:buNone/>
            </a:pPr>
            <a:endParaRPr lang="en-US" sz="2400" b="1" u="sng" dirty="0">
              <a:latin typeface="Arial" panose="020B0604020202020204" pitchFamily="34" charset="0"/>
              <a:cs typeface="Arial" panose="020B0604020202020204" pitchFamily="34" charset="0"/>
            </a:endParaRPr>
          </a:p>
          <a:p>
            <a:pPr marL="0" indent="0">
              <a:buNone/>
            </a:pPr>
            <a:r>
              <a:rPr lang="en-US" sz="2400" b="1" u="sng" dirty="0">
                <a:latin typeface="Arial" panose="020B0604020202020204" pitchFamily="34" charset="0"/>
                <a:cs typeface="Arial" panose="020B0604020202020204" pitchFamily="34" charset="0"/>
              </a:rPr>
              <a:t>Recommendation:</a:t>
            </a:r>
          </a:p>
          <a:p>
            <a:pPr marL="0" indent="0">
              <a:buNone/>
            </a:pPr>
            <a:r>
              <a:rPr lang="en-GB" sz="2400" dirty="0">
                <a:latin typeface="Arial" panose="020B0604020202020204" pitchFamily="34" charset="0"/>
                <a:cs typeface="Arial" panose="020B0604020202020204" pitchFamily="34" charset="0"/>
              </a:rPr>
              <a:t>Target donors based on their donation frequency and value of donation by email prompting them to donate more frequently by emphasizing on the need of their donations.</a:t>
            </a:r>
          </a:p>
        </p:txBody>
      </p:sp>
    </p:spTree>
    <p:extLst>
      <p:ext uri="{BB962C8B-B14F-4D97-AF65-F5344CB8AC3E}">
        <p14:creationId xmlns:p14="http://schemas.microsoft.com/office/powerpoint/2010/main" val="2160511343"/>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E8603-4ECA-763C-6884-F260365640FE}"/>
              </a:ext>
            </a:extLst>
          </p:cNvPr>
          <p:cNvSpPr>
            <a:spLocks noGrp="1"/>
          </p:cNvSpPr>
          <p:nvPr>
            <p:ph type="title"/>
          </p:nvPr>
        </p:nvSpPr>
        <p:spPr>
          <a:xfrm>
            <a:off x="5868557" y="1138036"/>
            <a:ext cx="5444382" cy="1402470"/>
          </a:xfrm>
        </p:spPr>
        <p:txBody>
          <a:bodyPr anchor="t">
            <a:normAutofit/>
          </a:bodyPr>
          <a:lstStyle/>
          <a:p>
            <a:r>
              <a:rPr lang="en-US" sz="2700" b="1" dirty="0">
                <a:latin typeface="Arial" panose="020B0604020202020204" pitchFamily="34" charset="0"/>
                <a:cs typeface="Arial" panose="020B0604020202020204" pitchFamily="34" charset="0"/>
              </a:rPr>
              <a:t>Other Analysis</a:t>
            </a:r>
            <a:br>
              <a:rPr lang="en-US" sz="2700" dirty="0"/>
            </a:br>
            <a:r>
              <a:rPr lang="en-US" sz="2700" dirty="0">
                <a:latin typeface="Arial" panose="020B0604020202020204" pitchFamily="34" charset="0"/>
                <a:cs typeface="Arial" panose="020B0604020202020204" pitchFamily="34" charset="0"/>
              </a:rPr>
              <a:t>3. Increase the value of donation from the donors (part b)</a:t>
            </a:r>
            <a:endParaRPr lang="en-GB" sz="27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CB256787-E602-24F3-A297-56A1951861F3}"/>
              </a:ext>
            </a:extLst>
          </p:cNvPr>
          <p:cNvPicPr>
            <a:picLocks noChangeAspect="1"/>
          </p:cNvPicPr>
          <p:nvPr/>
        </p:nvPicPr>
        <p:blipFill rotWithShape="1">
          <a:blip r:embed="rId3"/>
          <a:srcRect l="11670" r="46080"/>
          <a:stretch/>
        </p:blipFill>
        <p:spPr>
          <a:xfrm>
            <a:off x="-1" y="10"/>
            <a:ext cx="5151179" cy="6857990"/>
          </a:xfrm>
          <a:prstGeom prst="rect">
            <a:avLst/>
          </a:prstGeom>
        </p:spPr>
      </p:pic>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C727092-E5DB-297E-3E7E-4C962283B35F}"/>
              </a:ext>
            </a:extLst>
          </p:cNvPr>
          <p:cNvSpPr>
            <a:spLocks noGrp="1"/>
          </p:cNvSpPr>
          <p:nvPr>
            <p:ph idx="1"/>
          </p:nvPr>
        </p:nvSpPr>
        <p:spPr>
          <a:xfrm>
            <a:off x="5868557" y="2551176"/>
            <a:ext cx="5444382" cy="3591207"/>
          </a:xfrm>
        </p:spPr>
        <p:txBody>
          <a:bodyPr>
            <a:normAutofit fontScale="92500" lnSpcReduction="10000"/>
          </a:bodyPr>
          <a:lstStyle/>
          <a:p>
            <a:pPr marL="0" indent="0">
              <a:buNone/>
            </a:pPr>
            <a:r>
              <a:rPr lang="en-US" sz="1600" b="1" u="sng" dirty="0">
                <a:latin typeface="Arial" panose="020B0604020202020204" pitchFamily="34" charset="0"/>
                <a:cs typeface="Arial" panose="020B0604020202020204" pitchFamily="34" charset="0"/>
              </a:rPr>
              <a:t>Syntax:</a:t>
            </a:r>
            <a:r>
              <a:rPr lang="en-US" sz="1600" b="1" dirty="0">
                <a:latin typeface="Arial" panose="020B0604020202020204" pitchFamily="34" charset="0"/>
                <a:cs typeface="Arial" panose="020B0604020202020204" pitchFamily="34" charset="0"/>
              </a:rPr>
              <a:t>  </a:t>
            </a:r>
          </a:p>
          <a:p>
            <a:pPr marL="0" indent="0">
              <a:spcBef>
                <a:spcPts val="0"/>
              </a:spcBef>
              <a:buNone/>
            </a:pPr>
            <a:r>
              <a:rPr lang="en-US" sz="1600" dirty="0">
                <a:latin typeface="Arial" panose="020B0604020202020204" pitchFamily="34" charset="0"/>
                <a:cs typeface="Arial" panose="020B0604020202020204" pitchFamily="34" charset="0"/>
              </a:rPr>
              <a:t>	SELECT </a:t>
            </a:r>
            <a:r>
              <a:rPr lang="en-US" sz="1600" dirty="0" err="1">
                <a:latin typeface="Arial" panose="020B0604020202020204" pitchFamily="34" charset="0"/>
                <a:cs typeface="Arial" panose="020B0604020202020204" pitchFamily="34" charset="0"/>
              </a:rPr>
              <a:t>First_Name</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Last_Name</a:t>
            </a:r>
            <a:r>
              <a:rPr lang="en-US" sz="1600" dirty="0">
                <a:latin typeface="Arial" panose="020B0604020202020204" pitchFamily="34" charset="0"/>
                <a:cs typeface="Arial" panose="020B0604020202020204" pitchFamily="34" charset="0"/>
              </a:rPr>
              <a:t>, email, donation, 	donation_frequency </a:t>
            </a:r>
          </a:p>
          <a:p>
            <a:pPr marL="0" indent="0">
              <a:spcBef>
                <a:spcPts val="0"/>
              </a:spcBef>
              <a:buNone/>
            </a:pPr>
            <a:r>
              <a:rPr lang="en-US" sz="1600" dirty="0">
                <a:latin typeface="Arial" panose="020B0604020202020204" pitchFamily="34" charset="0"/>
                <a:cs typeface="Arial" panose="020B0604020202020204" pitchFamily="34" charset="0"/>
              </a:rPr>
              <a:t>	FROM Donation_Data n </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INNER JOIN Donor_data r ON n.id=r.id </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WHERE donation_frequency NOT IN 	('</a:t>
            </a:r>
            <a:r>
              <a:rPr lang="en-US" sz="1600" dirty="0" err="1">
                <a:latin typeface="Arial" panose="020B0604020202020204" pitchFamily="34" charset="0"/>
                <a:cs typeface="Arial" panose="020B0604020202020204" pitchFamily="34" charset="0"/>
              </a:rPr>
              <a:t>Seldom','Once','Never','Yearly</a:t>
            </a:r>
            <a:r>
              <a:rPr lang="en-US" sz="1600" dirty="0">
                <a:latin typeface="Arial" panose="020B0604020202020204" pitchFamily="34" charset="0"/>
                <a:cs typeface="Arial" panose="020B0604020202020204" pitchFamily="34" charset="0"/>
              </a:rPr>
              <a:t>’) </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AND donation&gt;200;</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t>
            </a:r>
          </a:p>
          <a:p>
            <a:pPr marL="0" indent="0">
              <a:buNone/>
            </a:pPr>
            <a:endParaRPr lang="en-US" sz="1600" b="1" u="sng" dirty="0">
              <a:latin typeface="Arial" panose="020B0604020202020204" pitchFamily="34" charset="0"/>
              <a:cs typeface="Arial" panose="020B0604020202020204" pitchFamily="34" charset="0"/>
            </a:endParaRPr>
          </a:p>
          <a:p>
            <a:pPr marL="0" indent="0">
              <a:buNone/>
            </a:pPr>
            <a:r>
              <a:rPr lang="en-US" sz="1600" b="1" u="sng" dirty="0">
                <a:latin typeface="Arial" panose="020B0604020202020204" pitchFamily="34" charset="0"/>
                <a:cs typeface="Arial" panose="020B0604020202020204" pitchFamily="34" charset="0"/>
              </a:rPr>
              <a:t>Recommendation:</a:t>
            </a:r>
          </a:p>
          <a:p>
            <a:pPr marL="0" indent="0">
              <a:buNone/>
            </a:pPr>
            <a:r>
              <a:rPr lang="en-GB" sz="1600" dirty="0">
                <a:latin typeface="Arial" panose="020B0604020202020204" pitchFamily="34" charset="0"/>
                <a:cs typeface="Arial" panose="020B0604020202020204" pitchFamily="34" charset="0"/>
              </a:rPr>
              <a:t>Target donors based on their donation frequency by email thanking them for their generosity and the impact their donations have made for the good of education prompting them to keep on donating bigger amounts by emphasizing on the need of their donations.</a:t>
            </a:r>
          </a:p>
        </p:txBody>
      </p:sp>
    </p:spTree>
    <p:extLst>
      <p:ext uri="{BB962C8B-B14F-4D97-AF65-F5344CB8AC3E}">
        <p14:creationId xmlns:p14="http://schemas.microsoft.com/office/powerpoint/2010/main" val="5820433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Magnifying glass and question mark">
            <a:extLst>
              <a:ext uri="{FF2B5EF4-FFF2-40B4-BE49-F238E27FC236}">
                <a16:creationId xmlns:a16="http://schemas.microsoft.com/office/drawing/2014/main" id="{4C671558-ACE7-CC12-5341-47D278331529}"/>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161"/>
            <a:ext cx="12192000" cy="6857677"/>
          </a:xfrm>
          <a:prstGeom prst="rect">
            <a:avLst/>
          </a:prstGeom>
        </p:spPr>
      </p:pic>
      <p:sp>
        <p:nvSpPr>
          <p:cNvPr id="8" name="Rectangle 7">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C11CC31-9CAD-398E-3E78-BE49F937CD0E}"/>
              </a:ext>
            </a:extLst>
          </p:cNvPr>
          <p:cNvSpPr txBox="1"/>
          <p:nvPr/>
        </p:nvSpPr>
        <p:spPr>
          <a:xfrm>
            <a:off x="2237874" y="3152274"/>
            <a:ext cx="4572000" cy="1754326"/>
          </a:xfrm>
          <a:prstGeom prst="rect">
            <a:avLst/>
          </a:prstGeom>
          <a:noFill/>
        </p:spPr>
        <p:txBody>
          <a:bodyPr wrap="square" rtlCol="0">
            <a:spAutoFit/>
          </a:bodyPr>
          <a:lstStyle/>
          <a:p>
            <a:r>
              <a:rPr lang="en-CA" sz="5400" dirty="0">
                <a:solidFill>
                  <a:schemeClr val="tx1">
                    <a:lumMod val="95000"/>
                    <a:lumOff val="5000"/>
                  </a:schemeClr>
                </a:solidFill>
              </a:rPr>
              <a:t>Questions and Feedbacks</a:t>
            </a:r>
          </a:p>
        </p:txBody>
      </p:sp>
    </p:spTree>
    <p:extLst>
      <p:ext uri="{BB962C8B-B14F-4D97-AF65-F5344CB8AC3E}">
        <p14:creationId xmlns:p14="http://schemas.microsoft.com/office/powerpoint/2010/main" val="11184874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extBox 1">
            <a:extLst>
              <a:ext uri="{FF2B5EF4-FFF2-40B4-BE49-F238E27FC236}">
                <a16:creationId xmlns:a16="http://schemas.microsoft.com/office/drawing/2014/main" id="{60599666-8DB4-ABD8-E98D-1DF1B25D671E}"/>
              </a:ext>
            </a:extLst>
          </p:cNvPr>
          <p:cNvSpPr txBox="1"/>
          <p:nvPr/>
        </p:nvSpPr>
        <p:spPr>
          <a:xfrm>
            <a:off x="2555631" y="1441938"/>
            <a:ext cx="7080738" cy="3974124"/>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5400" dirty="0">
                <a:solidFill>
                  <a:schemeClr val="bg1">
                    <a:lumMod val="95000"/>
                    <a:lumOff val="5000"/>
                  </a:schemeClr>
                </a:solidFill>
                <a:latin typeface="Algerian" panose="04020705040A02060702" pitchFamily="82" charset="0"/>
                <a:ea typeface="+mj-ea"/>
                <a:cs typeface="+mj-cs"/>
              </a:rPr>
              <a:t>Thank you!!!!!</a:t>
            </a:r>
          </a:p>
        </p:txBody>
      </p:sp>
    </p:spTree>
    <p:extLst>
      <p:ext uri="{BB962C8B-B14F-4D97-AF65-F5344CB8AC3E}">
        <p14:creationId xmlns:p14="http://schemas.microsoft.com/office/powerpoint/2010/main" val="348158152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50086" y="1238757"/>
            <a:ext cx="3898900" cy="513715"/>
          </a:xfrm>
          <a:prstGeom prst="rect">
            <a:avLst/>
          </a:prstGeom>
        </p:spPr>
        <p:txBody>
          <a:bodyPr vert="horz" wrap="square" lIns="0" tIns="13335" rIns="0" bIns="0" rtlCol="0">
            <a:spAutoFit/>
          </a:bodyPr>
          <a:lstStyle/>
          <a:p>
            <a:pPr marL="12700">
              <a:lnSpc>
                <a:spcPct val="100000"/>
              </a:lnSpc>
              <a:spcBef>
                <a:spcPts val="105"/>
              </a:spcBef>
            </a:pPr>
            <a:r>
              <a:rPr sz="3200" dirty="0"/>
              <a:t>General</a:t>
            </a:r>
            <a:r>
              <a:rPr sz="3200" spc="-90" dirty="0"/>
              <a:t> </a:t>
            </a:r>
            <a:r>
              <a:rPr sz="3200" dirty="0"/>
              <a:t>Questions</a:t>
            </a:r>
          </a:p>
        </p:txBody>
      </p:sp>
      <p:sp>
        <p:nvSpPr>
          <p:cNvPr id="3" name="object 3"/>
          <p:cNvSpPr txBox="1"/>
          <p:nvPr/>
        </p:nvSpPr>
        <p:spPr>
          <a:xfrm>
            <a:off x="572211" y="2444622"/>
            <a:ext cx="5177155" cy="3684270"/>
          </a:xfrm>
          <a:prstGeom prst="rect">
            <a:avLst/>
          </a:prstGeom>
        </p:spPr>
        <p:txBody>
          <a:bodyPr vert="horz" wrap="square" lIns="0" tIns="12700" rIns="0" bIns="0" rtlCol="0">
            <a:spAutoFit/>
          </a:bodyPr>
          <a:lstStyle/>
          <a:p>
            <a:pPr marL="355600" marR="0" lvl="0" indent="-342900" algn="l" defTabSz="914400" rtl="0" eaLnBrk="1" fontAlgn="auto" latinLnBrk="0" hangingPunct="1">
              <a:lnSpc>
                <a:spcPct val="100000"/>
              </a:lnSpc>
              <a:spcBef>
                <a:spcPts val="100"/>
              </a:spcBef>
              <a:spcAft>
                <a:spcPts val="0"/>
              </a:spcAft>
              <a:buClrTx/>
              <a:buSzTx/>
              <a:buFontTx/>
              <a:buAutoNum type="arabicPeriod"/>
              <a:tabLst>
                <a:tab pos="354965" algn="l"/>
                <a:tab pos="355600" algn="l"/>
              </a:tabLst>
              <a:defRPr/>
            </a:pPr>
            <a:r>
              <a:rPr kumimoji="0" sz="1500" b="0" i="0" u="none" strike="noStrike" kern="1200" cap="none" spc="0" normalizeH="0" baseline="0" noProof="0" dirty="0">
                <a:ln>
                  <a:noFill/>
                </a:ln>
                <a:solidFill>
                  <a:prstClr val="black"/>
                </a:solidFill>
                <a:effectLst/>
                <a:uLnTx/>
                <a:uFillTx/>
                <a:latin typeface="Georgia"/>
                <a:ea typeface="+mn-ea"/>
                <a:cs typeface="Georgia"/>
              </a:rPr>
              <a:t>How many </a:t>
            </a:r>
            <a:r>
              <a:rPr kumimoji="0" sz="1500" b="0" i="0" u="none" strike="noStrike" kern="1200" cap="none" spc="-5" normalizeH="0" baseline="0" noProof="0" dirty="0">
                <a:ln>
                  <a:noFill/>
                </a:ln>
                <a:solidFill>
                  <a:prstClr val="black"/>
                </a:solidFill>
                <a:effectLst/>
                <a:uLnTx/>
                <a:uFillTx/>
                <a:latin typeface="Georgia"/>
                <a:ea typeface="+mn-ea"/>
                <a:cs typeface="Georgia"/>
              </a:rPr>
              <a:t>countries have played </a:t>
            </a:r>
            <a:r>
              <a:rPr kumimoji="0" sz="1500" b="0" i="0" u="none" strike="noStrike" kern="1200" cap="none" spc="0" normalizeH="0" baseline="0" noProof="0" dirty="0">
                <a:ln>
                  <a:noFill/>
                </a:ln>
                <a:solidFill>
                  <a:prstClr val="black"/>
                </a:solidFill>
                <a:effectLst/>
                <a:uLnTx/>
                <a:uFillTx/>
                <a:latin typeface="Georgia"/>
                <a:ea typeface="+mn-ea"/>
                <a:cs typeface="Georgia"/>
              </a:rPr>
              <a:t>in </a:t>
            </a:r>
            <a:r>
              <a:rPr kumimoji="0" sz="1500" b="0" i="0" u="none" strike="noStrike" kern="1200" cap="none" spc="-5" normalizeH="0" baseline="0" noProof="0" dirty="0">
                <a:ln>
                  <a:noFill/>
                </a:ln>
                <a:solidFill>
                  <a:prstClr val="black"/>
                </a:solidFill>
                <a:effectLst/>
                <a:uLnTx/>
                <a:uFillTx/>
                <a:latin typeface="Georgia"/>
                <a:ea typeface="+mn-ea"/>
                <a:cs typeface="Georgia"/>
              </a:rPr>
              <a:t>the world cup</a:t>
            </a:r>
            <a:r>
              <a:rPr kumimoji="0" sz="1500" b="0" i="0" u="none" strike="noStrike" kern="1200" cap="none" spc="-50" normalizeH="0" baseline="0" noProof="0" dirty="0">
                <a:ln>
                  <a:noFill/>
                </a:ln>
                <a:solidFill>
                  <a:prstClr val="black"/>
                </a:solidFill>
                <a:effectLst/>
                <a:uLnTx/>
                <a:uFillTx/>
                <a:latin typeface="Georgia"/>
                <a:ea typeface="+mn-ea"/>
                <a:cs typeface="Georgia"/>
              </a:rPr>
              <a:t> </a:t>
            </a:r>
            <a:r>
              <a:rPr kumimoji="0" sz="1500" b="0" i="0" u="none" strike="noStrike" kern="1200" cap="none" spc="0" normalizeH="0" baseline="0" noProof="0" dirty="0">
                <a:ln>
                  <a:noFill/>
                </a:ln>
                <a:solidFill>
                  <a:prstClr val="black"/>
                </a:solidFill>
                <a:effectLst/>
                <a:uLnTx/>
                <a:uFillTx/>
                <a:latin typeface="Georgia"/>
                <a:ea typeface="+mn-ea"/>
                <a:cs typeface="Georgia"/>
              </a:rPr>
              <a:t>(5</a:t>
            </a:r>
          </a:p>
          <a:p>
            <a:pPr marL="355600" marR="0" lvl="0" indent="0" algn="l" defTabSz="914400" rtl="0" eaLnBrk="1" fontAlgn="auto" latinLnBrk="0" hangingPunct="1">
              <a:lnSpc>
                <a:spcPct val="100000"/>
              </a:lnSpc>
              <a:spcBef>
                <a:spcPts val="0"/>
              </a:spcBef>
              <a:spcAft>
                <a:spcPts val="0"/>
              </a:spcAft>
              <a:buClrTx/>
              <a:buSzTx/>
              <a:buFontTx/>
              <a:buNone/>
              <a:tabLst/>
              <a:defRPr/>
            </a:pPr>
            <a:r>
              <a:rPr kumimoji="0" sz="1500" b="0" i="0" u="none" strike="noStrike" kern="1200" cap="none" spc="-5" normalizeH="0" baseline="0" noProof="0" dirty="0">
                <a:ln>
                  <a:noFill/>
                </a:ln>
                <a:solidFill>
                  <a:prstClr val="black"/>
                </a:solidFill>
                <a:effectLst/>
                <a:uLnTx/>
                <a:uFillTx/>
                <a:latin typeface="Georgia"/>
                <a:ea typeface="+mn-ea"/>
                <a:cs typeface="Georgia"/>
              </a:rPr>
              <a:t>Years)?</a:t>
            </a:r>
            <a:endParaRPr kumimoji="0" sz="1500" b="0" i="0" u="none" strike="noStrike" kern="1200" cap="none" spc="0" normalizeH="0" baseline="0" noProof="0" dirty="0">
              <a:ln>
                <a:noFill/>
              </a:ln>
              <a:solidFill>
                <a:prstClr val="black"/>
              </a:solidFill>
              <a:effectLst/>
              <a:uLnTx/>
              <a:uFillTx/>
              <a:latin typeface="Georgia"/>
              <a:ea typeface="+mn-ea"/>
              <a:cs typeface="Georgia"/>
            </a:endParaRPr>
          </a:p>
          <a:p>
            <a:pPr marL="355600" marR="0" lvl="0" indent="-342900" algn="l" defTabSz="914400" rtl="0" eaLnBrk="1" fontAlgn="auto" latinLnBrk="0" hangingPunct="1">
              <a:lnSpc>
                <a:spcPct val="100000"/>
              </a:lnSpc>
              <a:spcBef>
                <a:spcPts val="805"/>
              </a:spcBef>
              <a:spcAft>
                <a:spcPts val="0"/>
              </a:spcAft>
              <a:buClrTx/>
              <a:buSzTx/>
              <a:buFontTx/>
              <a:buAutoNum type="arabicPeriod" startAt="2"/>
              <a:tabLst>
                <a:tab pos="354965" algn="l"/>
                <a:tab pos="355600" algn="l"/>
              </a:tabLst>
              <a:defRPr/>
            </a:pPr>
            <a:r>
              <a:rPr kumimoji="0" sz="1500" b="0" i="0" u="none" strike="noStrike" kern="1200" cap="none" spc="-5" normalizeH="0" baseline="0" noProof="0" dirty="0">
                <a:ln>
                  <a:noFill/>
                </a:ln>
                <a:solidFill>
                  <a:prstClr val="black"/>
                </a:solidFill>
                <a:effectLst/>
                <a:uLnTx/>
                <a:uFillTx/>
                <a:latin typeface="Georgia"/>
                <a:ea typeface="+mn-ea"/>
                <a:cs typeface="Georgia"/>
              </a:rPr>
              <a:t>Get the total games played, win, loss, Goals</a:t>
            </a:r>
            <a:r>
              <a:rPr kumimoji="0" sz="1500" b="0" i="0" u="none" strike="noStrike" kern="1200" cap="none" spc="-40" normalizeH="0" baseline="0" noProof="0" dirty="0">
                <a:ln>
                  <a:noFill/>
                </a:ln>
                <a:solidFill>
                  <a:prstClr val="black"/>
                </a:solidFill>
                <a:effectLst/>
                <a:uLnTx/>
                <a:uFillTx/>
                <a:latin typeface="Georgia"/>
                <a:ea typeface="+mn-ea"/>
                <a:cs typeface="Georgia"/>
              </a:rPr>
              <a:t> </a:t>
            </a:r>
            <a:r>
              <a:rPr kumimoji="0" sz="1500" b="0" i="0" u="none" strike="noStrike" kern="1200" cap="none" spc="-5" normalizeH="0" baseline="0" noProof="0" dirty="0">
                <a:ln>
                  <a:noFill/>
                </a:ln>
                <a:solidFill>
                  <a:prstClr val="black"/>
                </a:solidFill>
                <a:effectLst/>
                <a:uLnTx/>
                <a:uFillTx/>
                <a:latin typeface="Georgia"/>
                <a:ea typeface="+mn-ea"/>
                <a:cs typeface="Georgia"/>
              </a:rPr>
              <a:t>for/against.</a:t>
            </a:r>
            <a:endParaRPr kumimoji="0" sz="1500" b="0" i="0" u="none" strike="noStrike" kern="1200" cap="none" spc="0" normalizeH="0" baseline="0" noProof="0" dirty="0">
              <a:ln>
                <a:noFill/>
              </a:ln>
              <a:solidFill>
                <a:prstClr val="black"/>
              </a:solidFill>
              <a:effectLst/>
              <a:uLnTx/>
              <a:uFillTx/>
              <a:latin typeface="Georgia"/>
              <a:ea typeface="+mn-ea"/>
              <a:cs typeface="Georgia"/>
            </a:endParaRPr>
          </a:p>
          <a:p>
            <a:pPr marL="355600" marR="235585" lvl="0" indent="-342900" algn="l" defTabSz="914400" rtl="0" eaLnBrk="1" fontAlgn="auto" latinLnBrk="0" hangingPunct="1">
              <a:lnSpc>
                <a:spcPct val="100000"/>
              </a:lnSpc>
              <a:spcBef>
                <a:spcPts val="790"/>
              </a:spcBef>
              <a:spcAft>
                <a:spcPts val="0"/>
              </a:spcAft>
              <a:buClrTx/>
              <a:buSzTx/>
              <a:buFontTx/>
              <a:buAutoNum type="arabicPeriod" startAt="2"/>
              <a:tabLst>
                <a:tab pos="354965" algn="l"/>
                <a:tab pos="355600" algn="l"/>
              </a:tabLst>
              <a:defRPr/>
            </a:pPr>
            <a:r>
              <a:rPr kumimoji="0" sz="1500" b="0" i="0" u="none" strike="noStrike" kern="1200" cap="none" spc="-5" normalizeH="0" baseline="0" noProof="0" dirty="0">
                <a:ln>
                  <a:noFill/>
                </a:ln>
                <a:solidFill>
                  <a:prstClr val="black"/>
                </a:solidFill>
                <a:effectLst/>
                <a:uLnTx/>
                <a:uFillTx/>
                <a:latin typeface="Georgia"/>
                <a:ea typeface="+mn-ea"/>
                <a:cs typeface="Georgia"/>
              </a:rPr>
              <a:t>The country with the highest </a:t>
            </a:r>
            <a:r>
              <a:rPr kumimoji="0" sz="1500" b="0" i="0" u="none" strike="noStrike" kern="1200" cap="none" spc="0" normalizeH="0" baseline="0" noProof="0" dirty="0">
                <a:ln>
                  <a:noFill/>
                </a:ln>
                <a:solidFill>
                  <a:prstClr val="black"/>
                </a:solidFill>
                <a:effectLst/>
                <a:uLnTx/>
                <a:uFillTx/>
                <a:latin typeface="Georgia"/>
                <a:ea typeface="+mn-ea"/>
                <a:cs typeface="Georgia"/>
              </a:rPr>
              <a:t>and </a:t>
            </a:r>
            <a:r>
              <a:rPr kumimoji="0" sz="1500" b="0" i="0" u="none" strike="noStrike" kern="1200" cap="none" spc="-5" normalizeH="0" baseline="0" noProof="0" dirty="0">
                <a:ln>
                  <a:noFill/>
                </a:ln>
                <a:solidFill>
                  <a:prstClr val="black"/>
                </a:solidFill>
                <a:effectLst/>
                <a:uLnTx/>
                <a:uFillTx/>
                <a:latin typeface="Georgia"/>
                <a:ea typeface="+mn-ea"/>
                <a:cs typeface="Georgia"/>
              </a:rPr>
              <a:t>lowest appearance </a:t>
            </a:r>
            <a:r>
              <a:rPr kumimoji="0" sz="1500" b="0" i="0" u="none" strike="noStrike" kern="1200" cap="none" spc="0" normalizeH="0" baseline="0" noProof="0" dirty="0">
                <a:ln>
                  <a:noFill/>
                </a:ln>
                <a:solidFill>
                  <a:prstClr val="black"/>
                </a:solidFill>
                <a:effectLst/>
                <a:uLnTx/>
                <a:uFillTx/>
                <a:latin typeface="Georgia"/>
                <a:ea typeface="+mn-ea"/>
                <a:cs typeface="Georgia"/>
              </a:rPr>
              <a:t>in  </a:t>
            </a:r>
            <a:r>
              <a:rPr kumimoji="0" sz="1500" b="0" i="0" u="none" strike="noStrike" kern="1200" cap="none" spc="-5" normalizeH="0" baseline="0" noProof="0" dirty="0">
                <a:ln>
                  <a:noFill/>
                </a:ln>
                <a:solidFill>
                  <a:prstClr val="black"/>
                </a:solidFill>
                <a:effectLst/>
                <a:uLnTx/>
                <a:uFillTx/>
                <a:latin typeface="Georgia"/>
                <a:ea typeface="+mn-ea"/>
                <a:cs typeface="Georgia"/>
              </a:rPr>
              <a:t>the last </a:t>
            </a:r>
            <a:r>
              <a:rPr kumimoji="0" sz="1500" b="0" i="0" u="none" strike="noStrike" kern="1200" cap="none" spc="0" normalizeH="0" baseline="0" noProof="0" dirty="0">
                <a:ln>
                  <a:noFill/>
                </a:ln>
                <a:solidFill>
                  <a:prstClr val="black"/>
                </a:solidFill>
                <a:effectLst/>
                <a:uLnTx/>
                <a:uFillTx/>
                <a:latin typeface="Georgia"/>
                <a:ea typeface="+mn-ea"/>
                <a:cs typeface="Georgia"/>
              </a:rPr>
              <a:t>five</a:t>
            </a:r>
            <a:r>
              <a:rPr kumimoji="0" sz="1500" b="0" i="0" u="none" strike="noStrike" kern="1200" cap="none" spc="-25" normalizeH="0" baseline="0" noProof="0" dirty="0">
                <a:ln>
                  <a:noFill/>
                </a:ln>
                <a:solidFill>
                  <a:prstClr val="black"/>
                </a:solidFill>
                <a:effectLst/>
                <a:uLnTx/>
                <a:uFillTx/>
                <a:latin typeface="Georgia"/>
                <a:ea typeface="+mn-ea"/>
                <a:cs typeface="Georgia"/>
              </a:rPr>
              <a:t> </a:t>
            </a:r>
            <a:r>
              <a:rPr kumimoji="0" sz="1500" b="0" i="0" u="none" strike="noStrike" kern="1200" cap="none" spc="-5" normalizeH="0" baseline="0" noProof="0" dirty="0">
                <a:ln>
                  <a:noFill/>
                </a:ln>
                <a:solidFill>
                  <a:prstClr val="black"/>
                </a:solidFill>
                <a:effectLst/>
                <a:uLnTx/>
                <a:uFillTx/>
                <a:latin typeface="Georgia"/>
                <a:ea typeface="+mn-ea"/>
                <a:cs typeface="Georgia"/>
              </a:rPr>
              <a:t>years?</a:t>
            </a:r>
            <a:endParaRPr kumimoji="0" sz="1500" b="0" i="0" u="none" strike="noStrike" kern="1200" cap="none" spc="0" normalizeH="0" baseline="0" noProof="0" dirty="0">
              <a:ln>
                <a:noFill/>
              </a:ln>
              <a:solidFill>
                <a:prstClr val="black"/>
              </a:solidFill>
              <a:effectLst/>
              <a:uLnTx/>
              <a:uFillTx/>
              <a:latin typeface="Georgia"/>
              <a:ea typeface="+mn-ea"/>
              <a:cs typeface="Georgia"/>
            </a:endParaRPr>
          </a:p>
          <a:p>
            <a:pPr marL="355600" marR="0" lvl="0" indent="-342900" algn="l" defTabSz="914400" rtl="0" eaLnBrk="1" fontAlgn="auto" latinLnBrk="0" hangingPunct="1">
              <a:lnSpc>
                <a:spcPct val="100000"/>
              </a:lnSpc>
              <a:spcBef>
                <a:spcPts val="805"/>
              </a:spcBef>
              <a:spcAft>
                <a:spcPts val="0"/>
              </a:spcAft>
              <a:buClrTx/>
              <a:buSzTx/>
              <a:buFontTx/>
              <a:buAutoNum type="arabicPeriod" startAt="2"/>
              <a:tabLst>
                <a:tab pos="354965" algn="l"/>
                <a:tab pos="355600" algn="l"/>
              </a:tabLst>
              <a:defRPr/>
            </a:pPr>
            <a:r>
              <a:rPr kumimoji="0" sz="1500" b="0" i="0" u="none" strike="noStrike" kern="1200" cap="none" spc="-5" normalizeH="0" baseline="0" noProof="0" dirty="0">
                <a:ln>
                  <a:noFill/>
                </a:ln>
                <a:solidFill>
                  <a:prstClr val="black"/>
                </a:solidFill>
                <a:effectLst/>
                <a:uLnTx/>
                <a:uFillTx/>
                <a:latin typeface="Georgia"/>
                <a:ea typeface="+mn-ea"/>
                <a:cs typeface="Georgia"/>
              </a:rPr>
              <a:t>The country with the highest </a:t>
            </a:r>
            <a:r>
              <a:rPr kumimoji="0" sz="1500" b="0" i="0" u="none" strike="noStrike" kern="1200" cap="none" spc="0" normalizeH="0" baseline="0" noProof="0" dirty="0">
                <a:ln>
                  <a:noFill/>
                </a:ln>
                <a:solidFill>
                  <a:prstClr val="black"/>
                </a:solidFill>
                <a:effectLst/>
                <a:uLnTx/>
                <a:uFillTx/>
                <a:latin typeface="Georgia"/>
                <a:ea typeface="+mn-ea"/>
                <a:cs typeface="Georgia"/>
              </a:rPr>
              <a:t>and </a:t>
            </a:r>
            <a:r>
              <a:rPr kumimoji="0" sz="1500" b="0" i="0" u="none" strike="noStrike" kern="1200" cap="none" spc="-5" normalizeH="0" baseline="0" noProof="0" dirty="0">
                <a:ln>
                  <a:noFill/>
                </a:ln>
                <a:solidFill>
                  <a:prstClr val="black"/>
                </a:solidFill>
                <a:effectLst/>
                <a:uLnTx/>
                <a:uFillTx/>
                <a:latin typeface="Georgia"/>
                <a:ea typeface="+mn-ea"/>
                <a:cs typeface="Georgia"/>
              </a:rPr>
              <a:t>lowest games</a:t>
            </a:r>
            <a:r>
              <a:rPr kumimoji="0" sz="1500" b="0" i="0" u="none" strike="noStrike" kern="1200" cap="none" spc="-65" normalizeH="0" baseline="0" noProof="0" dirty="0">
                <a:ln>
                  <a:noFill/>
                </a:ln>
                <a:solidFill>
                  <a:prstClr val="black"/>
                </a:solidFill>
                <a:effectLst/>
                <a:uLnTx/>
                <a:uFillTx/>
                <a:latin typeface="Georgia"/>
                <a:ea typeface="+mn-ea"/>
                <a:cs typeface="Georgia"/>
              </a:rPr>
              <a:t> </a:t>
            </a:r>
            <a:r>
              <a:rPr kumimoji="0" sz="1500" b="0" i="0" u="none" strike="noStrike" kern="1200" cap="none" spc="-5" normalizeH="0" baseline="0" noProof="0" dirty="0">
                <a:ln>
                  <a:noFill/>
                </a:ln>
                <a:solidFill>
                  <a:prstClr val="black"/>
                </a:solidFill>
                <a:effectLst/>
                <a:uLnTx/>
                <a:uFillTx/>
                <a:latin typeface="Georgia"/>
                <a:ea typeface="+mn-ea"/>
                <a:cs typeface="Georgia"/>
              </a:rPr>
              <a:t>played?</a:t>
            </a:r>
            <a:endParaRPr kumimoji="0" sz="1500" b="0" i="0" u="none" strike="noStrike" kern="1200" cap="none" spc="0" normalizeH="0" baseline="0" noProof="0" dirty="0">
              <a:ln>
                <a:noFill/>
              </a:ln>
              <a:solidFill>
                <a:prstClr val="black"/>
              </a:solidFill>
              <a:effectLst/>
              <a:uLnTx/>
              <a:uFillTx/>
              <a:latin typeface="Georgia"/>
              <a:ea typeface="+mn-ea"/>
              <a:cs typeface="Georgia"/>
            </a:endParaRPr>
          </a:p>
          <a:p>
            <a:pPr marL="355600" marR="0" lvl="0" indent="-342900" algn="l" defTabSz="914400" rtl="0" eaLnBrk="1" fontAlgn="auto" latinLnBrk="0" hangingPunct="1">
              <a:lnSpc>
                <a:spcPct val="100000"/>
              </a:lnSpc>
              <a:spcBef>
                <a:spcPts val="805"/>
              </a:spcBef>
              <a:spcAft>
                <a:spcPts val="0"/>
              </a:spcAft>
              <a:buClrTx/>
              <a:buSzTx/>
              <a:buFontTx/>
              <a:buAutoNum type="arabicPeriod" startAt="2"/>
              <a:tabLst>
                <a:tab pos="354965" algn="l"/>
                <a:tab pos="355600" algn="l"/>
              </a:tabLst>
              <a:defRPr/>
            </a:pPr>
            <a:r>
              <a:rPr kumimoji="0" sz="1500" b="0" i="0" u="none" strike="noStrike" kern="1200" cap="none" spc="-5" normalizeH="0" baseline="0" noProof="0" dirty="0">
                <a:ln>
                  <a:noFill/>
                </a:ln>
                <a:solidFill>
                  <a:prstClr val="black"/>
                </a:solidFill>
                <a:effectLst/>
                <a:uLnTx/>
                <a:uFillTx/>
                <a:latin typeface="Georgia"/>
                <a:ea typeface="+mn-ea"/>
                <a:cs typeface="Georgia"/>
              </a:rPr>
              <a:t>The country with the </a:t>
            </a:r>
            <a:r>
              <a:rPr kumimoji="0" sz="1500" b="0" i="0" u="none" strike="noStrike" kern="1200" cap="none" spc="0" normalizeH="0" baseline="0" noProof="0" dirty="0">
                <a:ln>
                  <a:noFill/>
                </a:ln>
                <a:solidFill>
                  <a:prstClr val="black"/>
                </a:solidFill>
                <a:effectLst/>
                <a:uLnTx/>
                <a:uFillTx/>
                <a:latin typeface="Georgia"/>
                <a:ea typeface="+mn-ea"/>
                <a:cs typeface="Georgia"/>
              </a:rPr>
              <a:t>highest and </a:t>
            </a:r>
            <a:r>
              <a:rPr kumimoji="0" sz="1500" b="0" i="0" u="none" strike="noStrike" kern="1200" cap="none" spc="-5" normalizeH="0" baseline="0" noProof="0" dirty="0">
                <a:ln>
                  <a:noFill/>
                </a:ln>
                <a:solidFill>
                  <a:prstClr val="black"/>
                </a:solidFill>
                <a:effectLst/>
                <a:uLnTx/>
                <a:uFillTx/>
                <a:latin typeface="Georgia"/>
                <a:ea typeface="+mn-ea"/>
                <a:cs typeface="Georgia"/>
              </a:rPr>
              <a:t>lowest games</a:t>
            </a:r>
            <a:r>
              <a:rPr kumimoji="0" sz="1500" b="0" i="0" u="none" strike="noStrike" kern="1200" cap="none" spc="-75" normalizeH="0" baseline="0" noProof="0" dirty="0">
                <a:ln>
                  <a:noFill/>
                </a:ln>
                <a:solidFill>
                  <a:prstClr val="black"/>
                </a:solidFill>
                <a:effectLst/>
                <a:uLnTx/>
                <a:uFillTx/>
                <a:latin typeface="Georgia"/>
                <a:ea typeface="+mn-ea"/>
                <a:cs typeface="Georgia"/>
              </a:rPr>
              <a:t> </a:t>
            </a:r>
            <a:r>
              <a:rPr kumimoji="0" sz="1500" b="0" i="0" u="none" strike="noStrike" kern="1200" cap="none" spc="-5" normalizeH="0" baseline="0" noProof="0" dirty="0">
                <a:ln>
                  <a:noFill/>
                </a:ln>
                <a:solidFill>
                  <a:prstClr val="black"/>
                </a:solidFill>
                <a:effectLst/>
                <a:uLnTx/>
                <a:uFillTx/>
                <a:latin typeface="Georgia"/>
                <a:ea typeface="+mn-ea"/>
                <a:cs typeface="Georgia"/>
              </a:rPr>
              <a:t>won?</a:t>
            </a:r>
            <a:endParaRPr kumimoji="0" sz="1500" b="0" i="0" u="none" strike="noStrike" kern="1200" cap="none" spc="0" normalizeH="0" baseline="0" noProof="0" dirty="0">
              <a:ln>
                <a:noFill/>
              </a:ln>
              <a:solidFill>
                <a:prstClr val="black"/>
              </a:solidFill>
              <a:effectLst/>
              <a:uLnTx/>
              <a:uFillTx/>
              <a:latin typeface="Georgia"/>
              <a:ea typeface="+mn-ea"/>
              <a:cs typeface="Georgia"/>
            </a:endParaRPr>
          </a:p>
          <a:p>
            <a:pPr marL="355600" marR="0" lvl="0" indent="-342900" algn="l" defTabSz="914400" rtl="0" eaLnBrk="1" fontAlgn="auto" latinLnBrk="0" hangingPunct="1">
              <a:lnSpc>
                <a:spcPct val="100000"/>
              </a:lnSpc>
              <a:spcBef>
                <a:spcPts val="795"/>
              </a:spcBef>
              <a:spcAft>
                <a:spcPts val="0"/>
              </a:spcAft>
              <a:buClrTx/>
              <a:buSzTx/>
              <a:buFontTx/>
              <a:buAutoNum type="arabicPeriod" startAt="2"/>
              <a:tabLst>
                <a:tab pos="354965" algn="l"/>
                <a:tab pos="355600" algn="l"/>
              </a:tabLst>
              <a:defRPr/>
            </a:pPr>
            <a:r>
              <a:rPr kumimoji="0" sz="1500" b="0" i="0" u="none" strike="noStrike" kern="1200" cap="none" spc="-5" normalizeH="0" baseline="0" noProof="0" dirty="0">
                <a:ln>
                  <a:noFill/>
                </a:ln>
                <a:solidFill>
                  <a:prstClr val="black"/>
                </a:solidFill>
                <a:effectLst/>
                <a:uLnTx/>
                <a:uFillTx/>
                <a:latin typeface="Georgia"/>
                <a:ea typeface="+mn-ea"/>
                <a:cs typeface="Georgia"/>
              </a:rPr>
              <a:t>The country with the highest </a:t>
            </a:r>
            <a:r>
              <a:rPr kumimoji="0" sz="1500" b="0" i="0" u="none" strike="noStrike" kern="1200" cap="none" spc="0" normalizeH="0" baseline="0" noProof="0" dirty="0">
                <a:ln>
                  <a:noFill/>
                </a:ln>
                <a:solidFill>
                  <a:prstClr val="black"/>
                </a:solidFill>
                <a:effectLst/>
                <a:uLnTx/>
                <a:uFillTx/>
                <a:latin typeface="Georgia"/>
                <a:ea typeface="+mn-ea"/>
                <a:cs typeface="Georgia"/>
              </a:rPr>
              <a:t>and </a:t>
            </a:r>
            <a:r>
              <a:rPr kumimoji="0" sz="1500" b="0" i="0" u="none" strike="noStrike" kern="1200" cap="none" spc="-5" normalizeH="0" baseline="0" noProof="0" dirty="0">
                <a:ln>
                  <a:noFill/>
                </a:ln>
                <a:solidFill>
                  <a:prstClr val="black"/>
                </a:solidFill>
                <a:effectLst/>
                <a:uLnTx/>
                <a:uFillTx/>
                <a:latin typeface="Georgia"/>
                <a:ea typeface="+mn-ea"/>
                <a:cs typeface="Georgia"/>
              </a:rPr>
              <a:t>lowest games</a:t>
            </a:r>
            <a:r>
              <a:rPr kumimoji="0" sz="1500" b="0" i="0" u="none" strike="noStrike" kern="1200" cap="none" spc="-55" normalizeH="0" baseline="0" noProof="0" dirty="0">
                <a:ln>
                  <a:noFill/>
                </a:ln>
                <a:solidFill>
                  <a:prstClr val="black"/>
                </a:solidFill>
                <a:effectLst/>
                <a:uLnTx/>
                <a:uFillTx/>
                <a:latin typeface="Georgia"/>
                <a:ea typeface="+mn-ea"/>
                <a:cs typeface="Georgia"/>
              </a:rPr>
              <a:t> </a:t>
            </a:r>
            <a:r>
              <a:rPr kumimoji="0" sz="1500" b="0" i="0" u="none" strike="noStrike" kern="1200" cap="none" spc="-10" normalizeH="0" baseline="0" noProof="0" dirty="0">
                <a:ln>
                  <a:noFill/>
                </a:ln>
                <a:solidFill>
                  <a:prstClr val="black"/>
                </a:solidFill>
                <a:effectLst/>
                <a:uLnTx/>
                <a:uFillTx/>
                <a:latin typeface="Georgia"/>
                <a:ea typeface="+mn-ea"/>
                <a:cs typeface="Georgia"/>
              </a:rPr>
              <a:t>lost?</a:t>
            </a:r>
            <a:endParaRPr kumimoji="0" sz="1500" b="0" i="0" u="none" strike="noStrike" kern="1200" cap="none" spc="0" normalizeH="0" baseline="0" noProof="0" dirty="0">
              <a:ln>
                <a:noFill/>
              </a:ln>
              <a:solidFill>
                <a:prstClr val="black"/>
              </a:solidFill>
              <a:effectLst/>
              <a:uLnTx/>
              <a:uFillTx/>
              <a:latin typeface="Georgia"/>
              <a:ea typeface="+mn-ea"/>
              <a:cs typeface="Georgia"/>
            </a:endParaRPr>
          </a:p>
          <a:p>
            <a:pPr marL="355600" marR="0" lvl="0" indent="-342900" algn="l" defTabSz="914400" rtl="0" eaLnBrk="1" fontAlgn="auto" latinLnBrk="0" hangingPunct="1">
              <a:lnSpc>
                <a:spcPct val="100000"/>
              </a:lnSpc>
              <a:spcBef>
                <a:spcPts val="805"/>
              </a:spcBef>
              <a:spcAft>
                <a:spcPts val="0"/>
              </a:spcAft>
              <a:buClrTx/>
              <a:buSzTx/>
              <a:buFontTx/>
              <a:buAutoNum type="arabicPeriod" startAt="2"/>
              <a:tabLst>
                <a:tab pos="354965" algn="l"/>
                <a:tab pos="355600" algn="l"/>
              </a:tabLst>
              <a:defRPr/>
            </a:pPr>
            <a:r>
              <a:rPr kumimoji="0" sz="1500" b="0" i="0" u="none" strike="noStrike" kern="1200" cap="none" spc="-5" normalizeH="0" baseline="0" noProof="0" dirty="0">
                <a:ln>
                  <a:noFill/>
                </a:ln>
                <a:solidFill>
                  <a:prstClr val="black"/>
                </a:solidFill>
                <a:effectLst/>
                <a:uLnTx/>
                <a:uFillTx/>
                <a:latin typeface="Georgia"/>
                <a:ea typeface="+mn-ea"/>
                <a:cs typeface="Georgia"/>
              </a:rPr>
              <a:t>The country with the highest </a:t>
            </a:r>
            <a:r>
              <a:rPr kumimoji="0" sz="1500" b="0" i="0" u="none" strike="noStrike" kern="1200" cap="none" spc="0" normalizeH="0" baseline="0" noProof="0" dirty="0">
                <a:ln>
                  <a:noFill/>
                </a:ln>
                <a:solidFill>
                  <a:prstClr val="black"/>
                </a:solidFill>
                <a:effectLst/>
                <a:uLnTx/>
                <a:uFillTx/>
                <a:latin typeface="Georgia"/>
                <a:ea typeface="+mn-ea"/>
                <a:cs typeface="Georgia"/>
              </a:rPr>
              <a:t>and </a:t>
            </a:r>
            <a:r>
              <a:rPr kumimoji="0" sz="1500" b="0" i="0" u="none" strike="noStrike" kern="1200" cap="none" spc="-5" normalizeH="0" baseline="0" noProof="0" dirty="0">
                <a:ln>
                  <a:noFill/>
                </a:ln>
                <a:solidFill>
                  <a:prstClr val="black"/>
                </a:solidFill>
                <a:effectLst/>
                <a:uLnTx/>
                <a:uFillTx/>
                <a:latin typeface="Georgia"/>
                <a:ea typeface="+mn-ea"/>
                <a:cs typeface="Georgia"/>
              </a:rPr>
              <a:t>lowest goals</a:t>
            </a:r>
            <a:r>
              <a:rPr kumimoji="0" sz="1500" b="0" i="0" u="none" strike="noStrike" kern="1200" cap="none" spc="-55" normalizeH="0" baseline="0" noProof="0" dirty="0">
                <a:ln>
                  <a:noFill/>
                </a:ln>
                <a:solidFill>
                  <a:prstClr val="black"/>
                </a:solidFill>
                <a:effectLst/>
                <a:uLnTx/>
                <a:uFillTx/>
                <a:latin typeface="Georgia"/>
                <a:ea typeface="+mn-ea"/>
                <a:cs typeface="Georgia"/>
              </a:rPr>
              <a:t> </a:t>
            </a:r>
            <a:r>
              <a:rPr kumimoji="0" sz="1500" b="0" i="0" u="none" strike="noStrike" kern="1200" cap="none" spc="-5" normalizeH="0" baseline="0" noProof="0" dirty="0">
                <a:ln>
                  <a:noFill/>
                </a:ln>
                <a:solidFill>
                  <a:prstClr val="black"/>
                </a:solidFill>
                <a:effectLst/>
                <a:uLnTx/>
                <a:uFillTx/>
                <a:latin typeface="Georgia"/>
                <a:ea typeface="+mn-ea"/>
                <a:cs typeface="Georgia"/>
              </a:rPr>
              <a:t>for?</a:t>
            </a:r>
            <a:endParaRPr kumimoji="0" sz="1500" b="0" i="0" u="none" strike="noStrike" kern="1200" cap="none" spc="0" normalizeH="0" baseline="0" noProof="0" dirty="0">
              <a:ln>
                <a:noFill/>
              </a:ln>
              <a:solidFill>
                <a:prstClr val="black"/>
              </a:solidFill>
              <a:effectLst/>
              <a:uLnTx/>
              <a:uFillTx/>
              <a:latin typeface="Georgia"/>
              <a:ea typeface="+mn-ea"/>
              <a:cs typeface="Georgia"/>
            </a:endParaRPr>
          </a:p>
          <a:p>
            <a:pPr marL="355600" marR="0" lvl="0" indent="-342900" algn="l" defTabSz="914400" rtl="0" eaLnBrk="1" fontAlgn="auto" latinLnBrk="0" hangingPunct="1">
              <a:lnSpc>
                <a:spcPct val="100000"/>
              </a:lnSpc>
              <a:spcBef>
                <a:spcPts val="805"/>
              </a:spcBef>
              <a:spcAft>
                <a:spcPts val="0"/>
              </a:spcAft>
              <a:buClrTx/>
              <a:buSzTx/>
              <a:buFontTx/>
              <a:buAutoNum type="arabicPeriod" startAt="2"/>
              <a:tabLst>
                <a:tab pos="354965" algn="l"/>
                <a:tab pos="355600" algn="l"/>
              </a:tabLst>
              <a:defRPr/>
            </a:pPr>
            <a:r>
              <a:rPr kumimoji="0" sz="1500" b="0" i="0" u="none" strike="noStrike" kern="1200" cap="none" spc="-5" normalizeH="0" baseline="0" noProof="0" dirty="0">
                <a:ln>
                  <a:noFill/>
                </a:ln>
                <a:solidFill>
                  <a:prstClr val="black"/>
                </a:solidFill>
                <a:effectLst/>
                <a:uLnTx/>
                <a:uFillTx/>
                <a:latin typeface="Georgia"/>
                <a:ea typeface="+mn-ea"/>
                <a:cs typeface="Georgia"/>
              </a:rPr>
              <a:t>The country with the highest </a:t>
            </a:r>
            <a:r>
              <a:rPr kumimoji="0" sz="1500" b="0" i="0" u="none" strike="noStrike" kern="1200" cap="none" spc="0" normalizeH="0" baseline="0" noProof="0" dirty="0">
                <a:ln>
                  <a:noFill/>
                </a:ln>
                <a:solidFill>
                  <a:prstClr val="black"/>
                </a:solidFill>
                <a:effectLst/>
                <a:uLnTx/>
                <a:uFillTx/>
                <a:latin typeface="Georgia"/>
                <a:ea typeface="+mn-ea"/>
                <a:cs typeface="Georgia"/>
              </a:rPr>
              <a:t>and </a:t>
            </a:r>
            <a:r>
              <a:rPr kumimoji="0" sz="1500" b="0" i="0" u="none" strike="noStrike" kern="1200" cap="none" spc="-5" normalizeH="0" baseline="0" noProof="0" dirty="0">
                <a:ln>
                  <a:noFill/>
                </a:ln>
                <a:solidFill>
                  <a:prstClr val="black"/>
                </a:solidFill>
                <a:effectLst/>
                <a:uLnTx/>
                <a:uFillTx/>
                <a:latin typeface="Georgia"/>
                <a:ea typeface="+mn-ea"/>
                <a:cs typeface="Georgia"/>
              </a:rPr>
              <a:t>lowest goals</a:t>
            </a:r>
            <a:r>
              <a:rPr kumimoji="0" sz="1500" b="0" i="0" u="none" strike="noStrike" kern="1200" cap="none" spc="-55" normalizeH="0" baseline="0" noProof="0" dirty="0">
                <a:ln>
                  <a:noFill/>
                </a:ln>
                <a:solidFill>
                  <a:prstClr val="black"/>
                </a:solidFill>
                <a:effectLst/>
                <a:uLnTx/>
                <a:uFillTx/>
                <a:latin typeface="Georgia"/>
                <a:ea typeface="+mn-ea"/>
                <a:cs typeface="Georgia"/>
              </a:rPr>
              <a:t> </a:t>
            </a:r>
            <a:r>
              <a:rPr kumimoji="0" sz="1500" b="0" i="0" u="none" strike="noStrike" kern="1200" cap="none" spc="-5" normalizeH="0" baseline="0" noProof="0" dirty="0">
                <a:ln>
                  <a:noFill/>
                </a:ln>
                <a:solidFill>
                  <a:prstClr val="black"/>
                </a:solidFill>
                <a:effectLst/>
                <a:uLnTx/>
                <a:uFillTx/>
                <a:latin typeface="Georgia"/>
                <a:ea typeface="+mn-ea"/>
                <a:cs typeface="Georgia"/>
              </a:rPr>
              <a:t>against?</a:t>
            </a:r>
            <a:endParaRPr kumimoji="0" sz="1500" b="0" i="0" u="none" strike="noStrike" kern="1200" cap="none" spc="0" normalizeH="0" baseline="0" noProof="0" dirty="0">
              <a:ln>
                <a:noFill/>
              </a:ln>
              <a:solidFill>
                <a:prstClr val="black"/>
              </a:solidFill>
              <a:effectLst/>
              <a:uLnTx/>
              <a:uFillTx/>
              <a:latin typeface="Georgia"/>
              <a:ea typeface="+mn-ea"/>
              <a:cs typeface="Georgia"/>
            </a:endParaRPr>
          </a:p>
          <a:p>
            <a:pPr marL="355600" marR="0" lvl="0" indent="-342900" algn="l" defTabSz="914400" rtl="0" eaLnBrk="1" fontAlgn="auto" latinLnBrk="0" hangingPunct="1">
              <a:lnSpc>
                <a:spcPct val="100000"/>
              </a:lnSpc>
              <a:spcBef>
                <a:spcPts val="790"/>
              </a:spcBef>
              <a:spcAft>
                <a:spcPts val="0"/>
              </a:spcAft>
              <a:buClrTx/>
              <a:buSzTx/>
              <a:buFontTx/>
              <a:buAutoNum type="arabicPeriod" startAt="2"/>
              <a:tabLst>
                <a:tab pos="354965" algn="l"/>
                <a:tab pos="355600" algn="l"/>
              </a:tabLst>
              <a:defRPr/>
            </a:pPr>
            <a:r>
              <a:rPr kumimoji="0" sz="1500" b="0" i="0" u="none" strike="noStrike" kern="1200" cap="none" spc="-5" normalizeH="0" baseline="0" noProof="0" dirty="0">
                <a:ln>
                  <a:noFill/>
                </a:ln>
                <a:solidFill>
                  <a:prstClr val="black"/>
                </a:solidFill>
                <a:effectLst/>
                <a:uLnTx/>
                <a:uFillTx/>
                <a:latin typeface="Georgia"/>
                <a:ea typeface="+mn-ea"/>
                <a:cs typeface="Georgia"/>
              </a:rPr>
              <a:t>The country with the highest </a:t>
            </a:r>
            <a:r>
              <a:rPr kumimoji="0" sz="1500" b="0" i="0" u="none" strike="noStrike" kern="1200" cap="none" spc="0" normalizeH="0" baseline="0" noProof="0" dirty="0">
                <a:ln>
                  <a:noFill/>
                </a:ln>
                <a:solidFill>
                  <a:prstClr val="black"/>
                </a:solidFill>
                <a:effectLst/>
                <a:uLnTx/>
                <a:uFillTx/>
                <a:latin typeface="Georgia"/>
                <a:ea typeface="+mn-ea"/>
                <a:cs typeface="Georgia"/>
              </a:rPr>
              <a:t>and </a:t>
            </a:r>
            <a:r>
              <a:rPr kumimoji="0" sz="1500" b="0" i="0" u="none" strike="noStrike" kern="1200" cap="none" spc="-5" normalizeH="0" baseline="0" noProof="0" dirty="0">
                <a:ln>
                  <a:noFill/>
                </a:ln>
                <a:solidFill>
                  <a:prstClr val="black"/>
                </a:solidFill>
                <a:effectLst/>
                <a:uLnTx/>
                <a:uFillTx/>
                <a:latin typeface="Georgia"/>
                <a:ea typeface="+mn-ea"/>
                <a:cs typeface="Georgia"/>
              </a:rPr>
              <a:t>lowest goals</a:t>
            </a:r>
            <a:r>
              <a:rPr kumimoji="0" sz="1500" b="0" i="0" u="none" strike="noStrike" kern="1200" cap="none" spc="-70" normalizeH="0" baseline="0" noProof="0" dirty="0">
                <a:ln>
                  <a:noFill/>
                </a:ln>
                <a:solidFill>
                  <a:prstClr val="black"/>
                </a:solidFill>
                <a:effectLst/>
                <a:uLnTx/>
                <a:uFillTx/>
                <a:latin typeface="Georgia"/>
                <a:ea typeface="+mn-ea"/>
                <a:cs typeface="Georgia"/>
              </a:rPr>
              <a:t> </a:t>
            </a:r>
            <a:r>
              <a:rPr kumimoji="0" sz="1500" b="0" i="0" u="none" strike="noStrike" kern="1200" cap="none" spc="-5" normalizeH="0" baseline="0" noProof="0" dirty="0">
                <a:ln>
                  <a:noFill/>
                </a:ln>
                <a:solidFill>
                  <a:prstClr val="black"/>
                </a:solidFill>
                <a:effectLst/>
                <a:uLnTx/>
                <a:uFillTx/>
                <a:latin typeface="Georgia"/>
                <a:ea typeface="+mn-ea"/>
                <a:cs typeface="Georgia"/>
              </a:rPr>
              <a:t>difference?</a:t>
            </a:r>
            <a:endParaRPr kumimoji="0" sz="1500" b="0" i="0" u="none" strike="noStrike" kern="1200" cap="none" spc="0" normalizeH="0" baseline="0" noProof="0" dirty="0">
              <a:ln>
                <a:noFill/>
              </a:ln>
              <a:solidFill>
                <a:prstClr val="black"/>
              </a:solidFill>
              <a:effectLst/>
              <a:uLnTx/>
              <a:uFillTx/>
              <a:latin typeface="Georgia"/>
              <a:ea typeface="+mn-ea"/>
              <a:cs typeface="Georgia"/>
            </a:endParaRPr>
          </a:p>
          <a:p>
            <a:pPr marL="355600" marR="0" lvl="0" indent="-342900" algn="l" defTabSz="914400" rtl="0" eaLnBrk="1" fontAlgn="auto" latinLnBrk="0" hangingPunct="1">
              <a:lnSpc>
                <a:spcPct val="100000"/>
              </a:lnSpc>
              <a:spcBef>
                <a:spcPts val="805"/>
              </a:spcBef>
              <a:spcAft>
                <a:spcPts val="0"/>
              </a:spcAft>
              <a:buClrTx/>
              <a:buSzTx/>
              <a:buFontTx/>
              <a:buAutoNum type="arabicPeriod" startAt="2"/>
              <a:tabLst>
                <a:tab pos="355600" algn="l"/>
              </a:tabLst>
              <a:defRPr/>
            </a:pPr>
            <a:r>
              <a:rPr kumimoji="0" sz="1500" b="0" i="0" u="none" strike="noStrike" kern="1200" cap="none" spc="-5" normalizeH="0" baseline="0" noProof="0" dirty="0">
                <a:ln>
                  <a:noFill/>
                </a:ln>
                <a:solidFill>
                  <a:prstClr val="black"/>
                </a:solidFill>
                <a:effectLst/>
                <a:uLnTx/>
                <a:uFillTx/>
                <a:latin typeface="Georgia"/>
                <a:ea typeface="+mn-ea"/>
                <a:cs typeface="Georgia"/>
              </a:rPr>
              <a:t>The country with the </a:t>
            </a:r>
            <a:r>
              <a:rPr kumimoji="0" sz="1500" b="0" i="0" u="none" strike="noStrike" kern="1200" cap="none" spc="0" normalizeH="0" baseline="0" noProof="0" dirty="0">
                <a:ln>
                  <a:noFill/>
                </a:ln>
                <a:solidFill>
                  <a:prstClr val="black"/>
                </a:solidFill>
                <a:effectLst/>
                <a:uLnTx/>
                <a:uFillTx/>
                <a:latin typeface="Georgia"/>
                <a:ea typeface="+mn-ea"/>
                <a:cs typeface="Georgia"/>
              </a:rPr>
              <a:t>highest and </a:t>
            </a:r>
            <a:r>
              <a:rPr kumimoji="0" sz="1500" b="0" i="0" u="none" strike="noStrike" kern="1200" cap="none" spc="-5" normalizeH="0" baseline="0" noProof="0" dirty="0">
                <a:ln>
                  <a:noFill/>
                </a:ln>
                <a:solidFill>
                  <a:prstClr val="black"/>
                </a:solidFill>
                <a:effectLst/>
                <a:uLnTx/>
                <a:uFillTx/>
                <a:latin typeface="Georgia"/>
                <a:ea typeface="+mn-ea"/>
                <a:cs typeface="Georgia"/>
              </a:rPr>
              <a:t>lowest</a:t>
            </a:r>
            <a:r>
              <a:rPr kumimoji="0" sz="1500" b="0" i="0" u="none" strike="noStrike" kern="1200" cap="none" spc="-65" normalizeH="0" baseline="0" noProof="0" dirty="0">
                <a:ln>
                  <a:noFill/>
                </a:ln>
                <a:solidFill>
                  <a:prstClr val="black"/>
                </a:solidFill>
                <a:effectLst/>
                <a:uLnTx/>
                <a:uFillTx/>
                <a:latin typeface="Georgia"/>
                <a:ea typeface="+mn-ea"/>
                <a:cs typeface="Georgia"/>
              </a:rPr>
              <a:t> </a:t>
            </a:r>
            <a:r>
              <a:rPr kumimoji="0" sz="1500" b="0" i="0" u="none" strike="noStrike" kern="1200" cap="none" spc="-5" normalizeH="0" baseline="0" noProof="0" dirty="0">
                <a:ln>
                  <a:noFill/>
                </a:ln>
                <a:solidFill>
                  <a:prstClr val="black"/>
                </a:solidFill>
                <a:effectLst/>
                <a:uLnTx/>
                <a:uFillTx/>
                <a:latin typeface="Georgia"/>
                <a:ea typeface="+mn-ea"/>
                <a:cs typeface="Georgia"/>
              </a:rPr>
              <a:t>points?</a:t>
            </a:r>
            <a:endParaRPr kumimoji="0" sz="1500" b="0" i="0" u="none" strike="noStrike" kern="1200" cap="none" spc="0" normalizeH="0" baseline="0" noProof="0" dirty="0">
              <a:ln>
                <a:noFill/>
              </a:ln>
              <a:solidFill>
                <a:prstClr val="black"/>
              </a:solidFill>
              <a:effectLst/>
              <a:uLnTx/>
              <a:uFillTx/>
              <a:latin typeface="Georgia"/>
              <a:ea typeface="+mn-ea"/>
              <a:cs typeface="Georgia"/>
            </a:endParaRPr>
          </a:p>
        </p:txBody>
      </p:sp>
      <p:grpSp>
        <p:nvGrpSpPr>
          <p:cNvPr id="4" name="object 4"/>
          <p:cNvGrpSpPr/>
          <p:nvPr/>
        </p:nvGrpSpPr>
        <p:grpSpPr>
          <a:xfrm>
            <a:off x="6230111" y="0"/>
            <a:ext cx="5962015" cy="6858000"/>
            <a:chOff x="6230111" y="0"/>
            <a:chExt cx="5962015" cy="6858000"/>
          </a:xfrm>
        </p:grpSpPr>
        <p:sp>
          <p:nvSpPr>
            <p:cNvPr id="5" name="object 5"/>
            <p:cNvSpPr/>
            <p:nvPr/>
          </p:nvSpPr>
          <p:spPr>
            <a:xfrm>
              <a:off x="6230111" y="0"/>
              <a:ext cx="5962015" cy="6858000"/>
            </a:xfrm>
            <a:custGeom>
              <a:avLst/>
              <a:gdLst/>
              <a:ahLst/>
              <a:cxnLst/>
              <a:rect l="l" t="t" r="r" b="b"/>
              <a:pathLst>
                <a:path w="5962015" h="6858000">
                  <a:moveTo>
                    <a:pt x="5961888" y="0"/>
                  </a:moveTo>
                  <a:lnTo>
                    <a:pt x="0" y="0"/>
                  </a:lnTo>
                  <a:lnTo>
                    <a:pt x="0" y="6858000"/>
                  </a:lnTo>
                  <a:lnTo>
                    <a:pt x="5961888" y="6858000"/>
                  </a:lnTo>
                  <a:lnTo>
                    <a:pt x="5961888" y="0"/>
                  </a:lnTo>
                  <a:close/>
                </a:path>
              </a:pathLst>
            </a:custGeom>
            <a:solidFill>
              <a:srgbClr val="5D424A"/>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object 6"/>
            <p:cNvSpPr/>
            <p:nvPr/>
          </p:nvSpPr>
          <p:spPr>
            <a:xfrm>
              <a:off x="6665975" y="438912"/>
              <a:ext cx="4969764" cy="2868168"/>
            </a:xfrm>
            <a:prstGeom prst="rect">
              <a:avLst/>
            </a:prstGeom>
            <a:blipFill>
              <a:blip r:embed="rId2"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object 7"/>
            <p:cNvSpPr/>
            <p:nvPr/>
          </p:nvSpPr>
          <p:spPr>
            <a:xfrm>
              <a:off x="6729983" y="484631"/>
              <a:ext cx="4846320" cy="2743200"/>
            </a:xfrm>
            <a:custGeom>
              <a:avLst/>
              <a:gdLst/>
              <a:ahLst/>
              <a:cxnLst/>
              <a:rect l="l" t="t" r="r" b="b"/>
              <a:pathLst>
                <a:path w="4846320" h="2743200">
                  <a:moveTo>
                    <a:pt x="4846320" y="0"/>
                  </a:moveTo>
                  <a:lnTo>
                    <a:pt x="0" y="0"/>
                  </a:lnTo>
                  <a:lnTo>
                    <a:pt x="0" y="2743200"/>
                  </a:lnTo>
                  <a:lnTo>
                    <a:pt x="4846320" y="2743200"/>
                  </a:lnTo>
                  <a:lnTo>
                    <a:pt x="4846320" y="0"/>
                  </a:lnTo>
                  <a:close/>
                </a:path>
              </a:pathLst>
            </a:custGeom>
            <a:solidFill>
              <a:srgbClr val="FFFFFF"/>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object 8"/>
            <p:cNvSpPr/>
            <p:nvPr/>
          </p:nvSpPr>
          <p:spPr>
            <a:xfrm>
              <a:off x="6729983" y="484631"/>
              <a:ext cx="4846320" cy="2743200"/>
            </a:xfrm>
            <a:custGeom>
              <a:avLst/>
              <a:gdLst/>
              <a:ahLst/>
              <a:cxnLst/>
              <a:rect l="l" t="t" r="r" b="b"/>
              <a:pathLst>
                <a:path w="4846320" h="2743200">
                  <a:moveTo>
                    <a:pt x="0" y="2743200"/>
                  </a:moveTo>
                  <a:lnTo>
                    <a:pt x="4846320" y="2743200"/>
                  </a:lnTo>
                  <a:lnTo>
                    <a:pt x="4846320" y="0"/>
                  </a:lnTo>
                  <a:lnTo>
                    <a:pt x="0" y="0"/>
                  </a:lnTo>
                  <a:lnTo>
                    <a:pt x="0" y="2743200"/>
                  </a:lnTo>
                  <a:close/>
                </a:path>
              </a:pathLst>
            </a:custGeom>
            <a:ln w="9525">
              <a:solidFill>
                <a:srgbClr val="C7C9C9"/>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object 9"/>
            <p:cNvSpPr/>
            <p:nvPr/>
          </p:nvSpPr>
          <p:spPr>
            <a:xfrm>
              <a:off x="7059167" y="1135380"/>
              <a:ext cx="4206239" cy="1441703"/>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object 10"/>
            <p:cNvSpPr/>
            <p:nvPr/>
          </p:nvSpPr>
          <p:spPr>
            <a:xfrm>
              <a:off x="6665975" y="3465576"/>
              <a:ext cx="4969764" cy="2868168"/>
            </a:xfrm>
            <a:prstGeom prst="rect">
              <a:avLst/>
            </a:prstGeom>
            <a:blipFill>
              <a:blip r:embed="rId2"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object 11"/>
            <p:cNvSpPr/>
            <p:nvPr/>
          </p:nvSpPr>
          <p:spPr>
            <a:xfrm>
              <a:off x="6729983" y="3511296"/>
              <a:ext cx="4846320" cy="2743200"/>
            </a:xfrm>
            <a:custGeom>
              <a:avLst/>
              <a:gdLst/>
              <a:ahLst/>
              <a:cxnLst/>
              <a:rect l="l" t="t" r="r" b="b"/>
              <a:pathLst>
                <a:path w="4846320" h="2743200">
                  <a:moveTo>
                    <a:pt x="4846320" y="0"/>
                  </a:moveTo>
                  <a:lnTo>
                    <a:pt x="0" y="0"/>
                  </a:lnTo>
                  <a:lnTo>
                    <a:pt x="0" y="2743199"/>
                  </a:lnTo>
                  <a:lnTo>
                    <a:pt x="4846320" y="2743199"/>
                  </a:lnTo>
                  <a:lnTo>
                    <a:pt x="4846320" y="0"/>
                  </a:lnTo>
                  <a:close/>
                </a:path>
              </a:pathLst>
            </a:custGeom>
            <a:solidFill>
              <a:srgbClr val="FFFFFF"/>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2" name="object 12"/>
            <p:cNvSpPr/>
            <p:nvPr/>
          </p:nvSpPr>
          <p:spPr>
            <a:xfrm>
              <a:off x="6729983" y="3511296"/>
              <a:ext cx="4846320" cy="2743200"/>
            </a:xfrm>
            <a:custGeom>
              <a:avLst/>
              <a:gdLst/>
              <a:ahLst/>
              <a:cxnLst/>
              <a:rect l="l" t="t" r="r" b="b"/>
              <a:pathLst>
                <a:path w="4846320" h="2743200">
                  <a:moveTo>
                    <a:pt x="0" y="2743199"/>
                  </a:moveTo>
                  <a:lnTo>
                    <a:pt x="4846320" y="2743199"/>
                  </a:lnTo>
                  <a:lnTo>
                    <a:pt x="4846320" y="0"/>
                  </a:lnTo>
                  <a:lnTo>
                    <a:pt x="0" y="0"/>
                  </a:lnTo>
                  <a:lnTo>
                    <a:pt x="0" y="2743199"/>
                  </a:lnTo>
                  <a:close/>
                </a:path>
              </a:pathLst>
            </a:custGeom>
            <a:ln w="9525">
              <a:solidFill>
                <a:srgbClr val="C7C9C9"/>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3" name="object 13"/>
            <p:cNvSpPr/>
            <p:nvPr/>
          </p:nvSpPr>
          <p:spPr>
            <a:xfrm>
              <a:off x="7098791" y="3721608"/>
              <a:ext cx="4126992" cy="2322576"/>
            </a:xfrm>
            <a:prstGeom prst="rect">
              <a:avLst/>
            </a:prstGeom>
            <a:blipFill>
              <a:blip r:embed="rId4"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05A9BBF-F354-C2BC-C2EA-E85703C45C4C}"/>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2357327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C87A6AC-A0D5-2208-3E1E-E79CC6B8A5C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374709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EADD08D-C738-3F3B-4249-BD2AFF612F6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6801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37133" y="2384882"/>
            <a:ext cx="3686175" cy="1937385"/>
          </a:xfrm>
          <a:prstGeom prst="rect">
            <a:avLst/>
          </a:prstGeom>
        </p:spPr>
        <p:txBody>
          <a:bodyPr vert="horz" wrap="square" lIns="0" tIns="126364" rIns="0" bIns="0" rtlCol="0">
            <a:spAutoFit/>
          </a:bodyPr>
          <a:lstStyle/>
          <a:p>
            <a:pPr marL="45720" marR="5080" lvl="0" indent="-33655" algn="l" defTabSz="914400" rtl="0" eaLnBrk="1" fontAlgn="auto" latinLnBrk="0" hangingPunct="1">
              <a:lnSpc>
                <a:spcPts val="7130"/>
              </a:lnSpc>
              <a:spcBef>
                <a:spcPts val="994"/>
              </a:spcBef>
              <a:spcAft>
                <a:spcPts val="0"/>
              </a:spcAft>
              <a:buClrTx/>
              <a:buSzTx/>
              <a:buFontTx/>
              <a:buNone/>
              <a:tabLst/>
              <a:defRPr/>
            </a:pPr>
            <a:r>
              <a:rPr kumimoji="0" sz="6600" b="1" i="0" u="none" strike="noStrike" kern="1200" cap="none" spc="-5" normalizeH="0" baseline="0" noProof="0" dirty="0">
                <a:ln>
                  <a:noFill/>
                </a:ln>
                <a:solidFill>
                  <a:srgbClr val="FFFFFF"/>
                </a:solidFill>
                <a:effectLst/>
                <a:uLnTx/>
                <a:uFillTx/>
                <a:latin typeface="Georgia"/>
                <a:ea typeface="+mn-ea"/>
                <a:cs typeface="Georgia"/>
              </a:rPr>
              <a:t>Tailor</a:t>
            </a:r>
            <a:r>
              <a:rPr kumimoji="0" sz="6600" b="1" i="0" u="none" strike="noStrike" kern="1200" cap="none" spc="-30" normalizeH="0" baseline="0" noProof="0" dirty="0">
                <a:ln>
                  <a:noFill/>
                </a:ln>
                <a:solidFill>
                  <a:srgbClr val="FFFFFF"/>
                </a:solidFill>
                <a:effectLst/>
                <a:uLnTx/>
                <a:uFillTx/>
                <a:latin typeface="Georgia"/>
                <a:ea typeface="+mn-ea"/>
                <a:cs typeface="Georgia"/>
              </a:rPr>
              <a:t>e</a:t>
            </a:r>
            <a:r>
              <a:rPr kumimoji="0" sz="6600" b="1" i="0" u="none" strike="noStrike" kern="1200" cap="none" spc="0" normalizeH="0" baseline="0" noProof="0" dirty="0">
                <a:ln>
                  <a:noFill/>
                </a:ln>
                <a:solidFill>
                  <a:srgbClr val="FFFFFF"/>
                </a:solidFill>
                <a:effectLst/>
                <a:uLnTx/>
                <a:uFillTx/>
                <a:latin typeface="Georgia"/>
                <a:ea typeface="+mn-ea"/>
                <a:cs typeface="Georgia"/>
              </a:rPr>
              <a:t>d  </a:t>
            </a:r>
            <a:r>
              <a:rPr kumimoji="0" sz="6600" b="1" i="0" u="none" strike="noStrike" kern="1200" cap="none" spc="-5" normalizeH="0" baseline="0" noProof="0" dirty="0">
                <a:ln>
                  <a:noFill/>
                </a:ln>
                <a:solidFill>
                  <a:srgbClr val="FFFFFF"/>
                </a:solidFill>
                <a:effectLst/>
                <a:uLnTx/>
                <a:uFillTx/>
                <a:latin typeface="Georgia"/>
                <a:ea typeface="+mn-ea"/>
                <a:cs typeface="Georgia"/>
              </a:rPr>
              <a:t>Analysis</a:t>
            </a:r>
            <a:endParaRPr kumimoji="0" sz="6600" b="0" i="0" u="none" strike="noStrike" kern="1200" cap="none" spc="0" normalizeH="0" baseline="0" noProof="0">
              <a:ln>
                <a:noFill/>
              </a:ln>
              <a:solidFill>
                <a:prstClr val="black"/>
              </a:solidFill>
              <a:effectLst/>
              <a:uLnTx/>
              <a:uFillTx/>
              <a:latin typeface="Georgia"/>
              <a:ea typeface="+mn-ea"/>
              <a:cs typeface="Georgia"/>
            </a:endParaRPr>
          </a:p>
        </p:txBody>
      </p:sp>
      <p:sp>
        <p:nvSpPr>
          <p:cNvPr id="6" name="object 6"/>
          <p:cNvSpPr txBox="1"/>
          <p:nvPr/>
        </p:nvSpPr>
        <p:spPr>
          <a:xfrm>
            <a:off x="5463285" y="1227277"/>
            <a:ext cx="6115050" cy="4316095"/>
          </a:xfrm>
          <a:prstGeom prst="rect">
            <a:avLst/>
          </a:prstGeom>
        </p:spPr>
        <p:txBody>
          <a:bodyPr vert="horz" wrap="square" lIns="0" tIns="60325" rIns="0" bIns="0" rtlCol="0">
            <a:spAutoFit/>
          </a:bodyPr>
          <a:lstStyle/>
          <a:p>
            <a:pPr marL="241300" marR="5080" lvl="0" indent="-228600" algn="l" defTabSz="914400" rtl="0" eaLnBrk="1" fontAlgn="auto" latinLnBrk="0" hangingPunct="1">
              <a:lnSpc>
                <a:spcPts val="3030"/>
              </a:lnSpc>
              <a:spcBef>
                <a:spcPts val="475"/>
              </a:spcBef>
              <a:spcAft>
                <a:spcPts val="0"/>
              </a:spcAft>
              <a:buClrTx/>
              <a:buSzTx/>
              <a:buFont typeface="Arial"/>
              <a:buChar char="•"/>
              <a:tabLst>
                <a:tab pos="241300" algn="l"/>
              </a:tabLst>
              <a:defRPr/>
            </a:pPr>
            <a:r>
              <a:rPr kumimoji="0" sz="2800" b="0" i="0" u="none" strike="noStrike" kern="1200" cap="none" spc="-10" normalizeH="0" baseline="0" noProof="0" dirty="0">
                <a:ln>
                  <a:noFill/>
                </a:ln>
                <a:solidFill>
                  <a:srgbClr val="FFFFFF"/>
                </a:solidFill>
                <a:effectLst/>
                <a:uLnTx/>
                <a:uFillTx/>
                <a:latin typeface="Carlito"/>
                <a:ea typeface="+mn-ea"/>
                <a:cs typeface="Carlito"/>
              </a:rPr>
              <a:t>What </a:t>
            </a:r>
            <a:r>
              <a:rPr kumimoji="0" sz="2800" b="0" i="0" u="none" strike="noStrike" kern="1200" cap="none" spc="-5" normalizeH="0" baseline="0" noProof="0" dirty="0">
                <a:ln>
                  <a:noFill/>
                </a:ln>
                <a:solidFill>
                  <a:srgbClr val="FFFFFF"/>
                </a:solidFill>
                <a:effectLst/>
                <a:uLnTx/>
                <a:uFillTx/>
                <a:latin typeface="Carlito"/>
                <a:ea typeface="+mn-ea"/>
                <a:cs typeface="Carlito"/>
              </a:rPr>
              <a:t>is the </a:t>
            </a:r>
            <a:r>
              <a:rPr kumimoji="0" sz="2800" b="0" i="0" u="none" strike="noStrike" kern="1200" cap="none" spc="-15" normalizeH="0" baseline="0" noProof="0" dirty="0">
                <a:ln>
                  <a:noFill/>
                </a:ln>
                <a:solidFill>
                  <a:srgbClr val="FFFFFF"/>
                </a:solidFill>
                <a:effectLst/>
                <a:uLnTx/>
                <a:uFillTx/>
                <a:latin typeface="Carlito"/>
                <a:ea typeface="+mn-ea"/>
                <a:cs typeface="Carlito"/>
              </a:rPr>
              <a:t>trend </a:t>
            </a:r>
            <a:r>
              <a:rPr kumimoji="0" sz="2800" b="0" i="0" u="none" strike="noStrike" kern="1200" cap="none" spc="-5" normalizeH="0" baseline="0" noProof="0" dirty="0">
                <a:ln>
                  <a:noFill/>
                </a:ln>
                <a:solidFill>
                  <a:srgbClr val="FFFFFF"/>
                </a:solidFill>
                <a:effectLst/>
                <a:uLnTx/>
                <a:uFillTx/>
                <a:latin typeface="Carlito"/>
                <a:ea typeface="+mn-ea"/>
                <a:cs typeface="Carlito"/>
              </a:rPr>
              <a:t>of </a:t>
            </a:r>
            <a:r>
              <a:rPr kumimoji="0" sz="2800" b="0" i="0" u="none" strike="noStrike" kern="1200" cap="none" spc="-15" normalizeH="0" baseline="0" noProof="0" dirty="0">
                <a:ln>
                  <a:noFill/>
                </a:ln>
                <a:solidFill>
                  <a:srgbClr val="FFFFFF"/>
                </a:solidFill>
                <a:effectLst/>
                <a:uLnTx/>
                <a:uFillTx/>
                <a:latin typeface="Carlito"/>
                <a:ea typeface="+mn-ea"/>
                <a:cs typeface="Carlito"/>
              </a:rPr>
              <a:t>total </a:t>
            </a:r>
            <a:r>
              <a:rPr kumimoji="0" sz="2800" b="0" i="0" u="none" strike="noStrike" kern="1200" cap="none" spc="-10" normalizeH="0" baseline="0" noProof="0" dirty="0">
                <a:ln>
                  <a:noFill/>
                </a:ln>
                <a:solidFill>
                  <a:srgbClr val="FFFFFF"/>
                </a:solidFill>
                <a:effectLst/>
                <a:uLnTx/>
                <a:uFillTx/>
                <a:latin typeface="Carlito"/>
                <a:ea typeface="+mn-ea"/>
                <a:cs typeface="Carlito"/>
              </a:rPr>
              <a:t>goals </a:t>
            </a:r>
            <a:r>
              <a:rPr kumimoji="0" sz="2800" b="0" i="0" u="none" strike="noStrike" kern="1200" cap="none" spc="-15" normalizeH="0" baseline="0" noProof="0" dirty="0">
                <a:ln>
                  <a:noFill/>
                </a:ln>
                <a:solidFill>
                  <a:srgbClr val="FFFFFF"/>
                </a:solidFill>
                <a:effectLst/>
                <a:uLnTx/>
                <a:uFillTx/>
                <a:latin typeface="Carlito"/>
                <a:ea typeface="+mn-ea"/>
                <a:cs typeface="Carlito"/>
              </a:rPr>
              <a:t>scored </a:t>
            </a:r>
            <a:r>
              <a:rPr kumimoji="0" sz="2800" b="0" i="0" u="none" strike="noStrike" kern="1200" cap="none" spc="-5" normalizeH="0" baseline="0" noProof="0" dirty="0">
                <a:ln>
                  <a:noFill/>
                </a:ln>
                <a:solidFill>
                  <a:srgbClr val="FFFFFF"/>
                </a:solidFill>
                <a:effectLst/>
                <a:uLnTx/>
                <a:uFillTx/>
                <a:latin typeface="Carlito"/>
                <a:ea typeface="+mn-ea"/>
                <a:cs typeface="Carlito"/>
              </a:rPr>
              <a:t>in  the </a:t>
            </a:r>
            <a:r>
              <a:rPr kumimoji="0" sz="2800" b="0" i="0" u="none" strike="noStrike" kern="1200" cap="none" spc="-15" normalizeH="0" baseline="0" noProof="0" dirty="0">
                <a:ln>
                  <a:noFill/>
                </a:ln>
                <a:solidFill>
                  <a:srgbClr val="FFFFFF"/>
                </a:solidFill>
                <a:effectLst/>
                <a:uLnTx/>
                <a:uFillTx/>
                <a:latin typeface="Carlito"/>
                <a:ea typeface="+mn-ea"/>
                <a:cs typeface="Carlito"/>
              </a:rPr>
              <a:t>last </a:t>
            </a:r>
            <a:r>
              <a:rPr kumimoji="0" sz="2800" b="0" i="0" u="none" strike="noStrike" kern="1200" cap="none" spc="-5" normalizeH="0" baseline="0" noProof="0" dirty="0">
                <a:ln>
                  <a:noFill/>
                </a:ln>
                <a:solidFill>
                  <a:srgbClr val="FFFFFF"/>
                </a:solidFill>
                <a:effectLst/>
                <a:uLnTx/>
                <a:uFillTx/>
                <a:latin typeface="Carlito"/>
                <a:ea typeface="+mn-ea"/>
                <a:cs typeface="Carlito"/>
              </a:rPr>
              <a:t>5</a:t>
            </a:r>
            <a:r>
              <a:rPr kumimoji="0" sz="2800" b="0" i="0" u="none" strike="noStrike" kern="1200" cap="none" spc="40" normalizeH="0" baseline="0" noProof="0" dirty="0">
                <a:ln>
                  <a:noFill/>
                </a:ln>
                <a:solidFill>
                  <a:srgbClr val="FFFFFF"/>
                </a:solidFill>
                <a:effectLst/>
                <a:uLnTx/>
                <a:uFillTx/>
                <a:latin typeface="Carlito"/>
                <a:ea typeface="+mn-ea"/>
                <a:cs typeface="Carlito"/>
              </a:rPr>
              <a:t> </a:t>
            </a:r>
            <a:r>
              <a:rPr kumimoji="0" sz="2800" b="0" i="0" u="none" strike="noStrike" kern="1200" cap="none" spc="-25" normalizeH="0" baseline="0" noProof="0" dirty="0">
                <a:ln>
                  <a:noFill/>
                </a:ln>
                <a:solidFill>
                  <a:srgbClr val="FFFFFF"/>
                </a:solidFill>
                <a:effectLst/>
                <a:uLnTx/>
                <a:uFillTx/>
                <a:latin typeface="Carlito"/>
                <a:ea typeface="+mn-ea"/>
                <a:cs typeface="Carlito"/>
              </a:rPr>
              <a:t>years</a:t>
            </a:r>
            <a:endParaRPr kumimoji="0" sz="2800" b="0" i="0" u="none" strike="noStrike" kern="1200" cap="none" spc="0" normalizeH="0" baseline="0" noProof="0">
              <a:ln>
                <a:noFill/>
              </a:ln>
              <a:solidFill>
                <a:prstClr val="black"/>
              </a:solidFill>
              <a:effectLst/>
              <a:uLnTx/>
              <a:uFillTx/>
              <a:latin typeface="Carlito"/>
              <a:ea typeface="+mn-ea"/>
              <a:cs typeface="Carlito"/>
            </a:endParaRPr>
          </a:p>
          <a:p>
            <a:pPr marL="241300" marR="848360" lvl="0" indent="-228600" algn="l" defTabSz="914400" rtl="0" eaLnBrk="1" fontAlgn="auto" latinLnBrk="0" hangingPunct="1">
              <a:lnSpc>
                <a:spcPts val="3020"/>
              </a:lnSpc>
              <a:spcBef>
                <a:spcPts val="800"/>
              </a:spcBef>
              <a:spcAft>
                <a:spcPts val="0"/>
              </a:spcAft>
              <a:buClrTx/>
              <a:buSzTx/>
              <a:buFont typeface="Arial"/>
              <a:buChar char="•"/>
              <a:tabLst>
                <a:tab pos="241300" algn="l"/>
              </a:tabLst>
              <a:defRPr/>
            </a:pPr>
            <a:r>
              <a:rPr kumimoji="0" sz="2800" b="0" i="0" u="none" strike="noStrike" kern="1200" cap="none" spc="-10" normalizeH="0" baseline="0" noProof="0" dirty="0">
                <a:ln>
                  <a:noFill/>
                </a:ln>
                <a:solidFill>
                  <a:srgbClr val="FFFFFF"/>
                </a:solidFill>
                <a:effectLst/>
                <a:uLnTx/>
                <a:uFillTx/>
                <a:latin typeface="Carlito"/>
                <a:ea typeface="+mn-ea"/>
                <a:cs typeface="Carlito"/>
              </a:rPr>
              <a:t>What </a:t>
            </a:r>
            <a:r>
              <a:rPr kumimoji="0" sz="2800" b="0" i="0" u="none" strike="noStrike" kern="1200" cap="none" spc="-15" normalizeH="0" baseline="0" noProof="0" dirty="0">
                <a:ln>
                  <a:noFill/>
                </a:ln>
                <a:solidFill>
                  <a:srgbClr val="FFFFFF"/>
                </a:solidFill>
                <a:effectLst/>
                <a:uLnTx/>
                <a:uFillTx/>
                <a:latin typeface="Carlito"/>
                <a:ea typeface="+mn-ea"/>
                <a:cs typeface="Carlito"/>
              </a:rPr>
              <a:t>year </a:t>
            </a:r>
            <a:r>
              <a:rPr kumimoji="0" sz="2800" b="0" i="0" u="none" strike="noStrike" kern="1200" cap="none" spc="-5" normalizeH="0" baseline="0" noProof="0" dirty="0">
                <a:ln>
                  <a:noFill/>
                </a:ln>
                <a:solidFill>
                  <a:srgbClr val="FFFFFF"/>
                </a:solidFill>
                <a:effectLst/>
                <a:uLnTx/>
                <a:uFillTx/>
                <a:latin typeface="Carlito"/>
                <a:ea typeface="+mn-ea"/>
                <a:cs typeface="Carlito"/>
              </a:rPr>
              <a:t>did </a:t>
            </a:r>
            <a:r>
              <a:rPr kumimoji="0" sz="2800" b="0" i="0" u="none" strike="noStrike" kern="1200" cap="none" spc="-15" normalizeH="0" baseline="0" noProof="0" dirty="0">
                <a:ln>
                  <a:noFill/>
                </a:ln>
                <a:solidFill>
                  <a:srgbClr val="FFFFFF"/>
                </a:solidFill>
                <a:effectLst/>
                <a:uLnTx/>
                <a:uFillTx/>
                <a:latin typeface="Carlito"/>
                <a:ea typeface="+mn-ea"/>
                <a:cs typeface="Carlito"/>
              </a:rPr>
              <a:t>France get </a:t>
            </a:r>
            <a:r>
              <a:rPr kumimoji="0" sz="2800" b="0" i="0" u="none" strike="noStrike" kern="1200" cap="none" spc="-5" normalizeH="0" baseline="0" noProof="0" dirty="0">
                <a:ln>
                  <a:noFill/>
                </a:ln>
                <a:solidFill>
                  <a:srgbClr val="FFFFFF"/>
                </a:solidFill>
                <a:effectLst/>
                <a:uLnTx/>
                <a:uFillTx/>
                <a:latin typeface="Carlito"/>
                <a:ea typeface="+mn-ea"/>
                <a:cs typeface="Carlito"/>
              </a:rPr>
              <a:t>the </a:t>
            </a:r>
            <a:r>
              <a:rPr kumimoji="0" sz="2800" b="0" i="0" u="none" strike="noStrike" kern="1200" cap="none" spc="-15" normalizeH="0" baseline="0" noProof="0" dirty="0">
                <a:ln>
                  <a:noFill/>
                </a:ln>
                <a:solidFill>
                  <a:srgbClr val="FFFFFF"/>
                </a:solidFill>
                <a:effectLst/>
                <a:uLnTx/>
                <a:uFillTx/>
                <a:latin typeface="Carlito"/>
                <a:ea typeface="+mn-ea"/>
                <a:cs typeface="Carlito"/>
              </a:rPr>
              <a:t>most  </a:t>
            </a:r>
            <a:r>
              <a:rPr kumimoji="0" sz="2800" b="0" i="0" u="none" strike="noStrike" kern="1200" cap="none" spc="-10" normalizeH="0" baseline="0" noProof="0" dirty="0">
                <a:ln>
                  <a:noFill/>
                </a:ln>
                <a:solidFill>
                  <a:srgbClr val="FFFFFF"/>
                </a:solidFill>
                <a:effectLst/>
                <a:uLnTx/>
                <a:uFillTx/>
                <a:latin typeface="Carlito"/>
                <a:ea typeface="+mn-ea"/>
                <a:cs typeface="Carlito"/>
              </a:rPr>
              <a:t>points, </a:t>
            </a:r>
            <a:r>
              <a:rPr kumimoji="0" sz="2800" b="0" i="0" u="none" strike="noStrike" kern="1200" cap="none" spc="-15" normalizeH="0" baseline="0" noProof="0" dirty="0">
                <a:ln>
                  <a:noFill/>
                </a:ln>
                <a:solidFill>
                  <a:srgbClr val="FFFFFF"/>
                </a:solidFill>
                <a:effectLst/>
                <a:uLnTx/>
                <a:uFillTx/>
                <a:latin typeface="Carlito"/>
                <a:ea typeface="+mn-ea"/>
                <a:cs typeface="Carlito"/>
              </a:rPr>
              <a:t>most </a:t>
            </a:r>
            <a:r>
              <a:rPr kumimoji="0" sz="2800" b="0" i="0" u="none" strike="noStrike" kern="1200" cap="none" spc="-10" normalizeH="0" baseline="0" noProof="0" dirty="0">
                <a:ln>
                  <a:noFill/>
                </a:ln>
                <a:solidFill>
                  <a:srgbClr val="FFFFFF"/>
                </a:solidFill>
                <a:effectLst/>
                <a:uLnTx/>
                <a:uFillTx/>
                <a:latin typeface="Carlito"/>
                <a:ea typeface="+mn-ea"/>
                <a:cs typeface="Carlito"/>
              </a:rPr>
              <a:t>goals </a:t>
            </a:r>
            <a:r>
              <a:rPr kumimoji="0" sz="2800" b="0" i="0" u="none" strike="noStrike" kern="1200" cap="none" spc="-5" normalizeH="0" baseline="0" noProof="0" dirty="0">
                <a:ln>
                  <a:noFill/>
                </a:ln>
                <a:solidFill>
                  <a:srgbClr val="FFFFFF"/>
                </a:solidFill>
                <a:effectLst/>
                <a:uLnTx/>
                <a:uFillTx/>
                <a:latin typeface="Carlito"/>
                <a:ea typeface="+mn-ea"/>
                <a:cs typeface="Carlito"/>
              </a:rPr>
              <a:t>and </a:t>
            </a:r>
            <a:r>
              <a:rPr kumimoji="0" sz="2800" b="0" i="0" u="none" strike="noStrike" kern="1200" cap="none" spc="-15" normalizeH="0" baseline="0" noProof="0" dirty="0">
                <a:ln>
                  <a:noFill/>
                </a:ln>
                <a:solidFill>
                  <a:srgbClr val="FFFFFF"/>
                </a:solidFill>
                <a:effectLst/>
                <a:uLnTx/>
                <a:uFillTx/>
                <a:latin typeface="Carlito"/>
                <a:ea typeface="+mn-ea"/>
                <a:cs typeface="Carlito"/>
              </a:rPr>
              <a:t>most</a:t>
            </a:r>
            <a:r>
              <a:rPr kumimoji="0" sz="2800" b="0" i="0" u="none" strike="noStrike" kern="1200" cap="none" spc="85" normalizeH="0" baseline="0" noProof="0" dirty="0">
                <a:ln>
                  <a:noFill/>
                </a:ln>
                <a:solidFill>
                  <a:srgbClr val="FFFFFF"/>
                </a:solidFill>
                <a:effectLst/>
                <a:uLnTx/>
                <a:uFillTx/>
                <a:latin typeface="Carlito"/>
                <a:ea typeface="+mn-ea"/>
                <a:cs typeface="Carlito"/>
              </a:rPr>
              <a:t> </a:t>
            </a:r>
            <a:r>
              <a:rPr kumimoji="0" sz="2800" b="0" i="0" u="none" strike="noStrike" kern="1200" cap="none" spc="-10" normalizeH="0" baseline="0" noProof="0" dirty="0">
                <a:ln>
                  <a:noFill/>
                </a:ln>
                <a:solidFill>
                  <a:srgbClr val="FFFFFF"/>
                </a:solidFill>
                <a:effectLst/>
                <a:uLnTx/>
                <a:uFillTx/>
                <a:latin typeface="Carlito"/>
                <a:ea typeface="+mn-ea"/>
                <a:cs typeface="Carlito"/>
              </a:rPr>
              <a:t>Wins?</a:t>
            </a:r>
            <a:endParaRPr kumimoji="0" sz="2800" b="0" i="0" u="none" strike="noStrike" kern="1200" cap="none" spc="0" normalizeH="0" baseline="0" noProof="0">
              <a:ln>
                <a:noFill/>
              </a:ln>
              <a:solidFill>
                <a:prstClr val="black"/>
              </a:solidFill>
              <a:effectLst/>
              <a:uLnTx/>
              <a:uFillTx/>
              <a:latin typeface="Carlito"/>
              <a:ea typeface="+mn-ea"/>
              <a:cs typeface="Carlito"/>
            </a:endParaRPr>
          </a:p>
          <a:p>
            <a:pPr marL="241300" marR="19685" lvl="0" indent="-228600" algn="l" defTabSz="914400" rtl="0" eaLnBrk="1" fontAlgn="auto" latinLnBrk="0" hangingPunct="1">
              <a:lnSpc>
                <a:spcPts val="3020"/>
              </a:lnSpc>
              <a:spcBef>
                <a:spcPts val="815"/>
              </a:spcBef>
              <a:spcAft>
                <a:spcPts val="0"/>
              </a:spcAft>
              <a:buClrTx/>
              <a:buSzTx/>
              <a:buFont typeface="Arial"/>
              <a:buChar char="•"/>
              <a:tabLst>
                <a:tab pos="241300" algn="l"/>
              </a:tabLst>
              <a:defRPr/>
            </a:pPr>
            <a:r>
              <a:rPr kumimoji="0" sz="2800" b="0" i="0" u="none" strike="noStrike" kern="1200" cap="none" spc="-10" normalizeH="0" baseline="0" noProof="0" dirty="0">
                <a:ln>
                  <a:noFill/>
                </a:ln>
                <a:solidFill>
                  <a:srgbClr val="FFFFFF"/>
                </a:solidFill>
                <a:effectLst/>
                <a:uLnTx/>
                <a:uFillTx/>
                <a:latin typeface="Carlito"/>
                <a:ea typeface="+mn-ea"/>
                <a:cs typeface="Carlito"/>
              </a:rPr>
              <a:t>What </a:t>
            </a:r>
            <a:r>
              <a:rPr kumimoji="0" sz="2800" b="0" i="0" u="none" strike="noStrike" kern="1200" cap="none" spc="-5" normalizeH="0" baseline="0" noProof="0" dirty="0">
                <a:ln>
                  <a:noFill/>
                </a:ln>
                <a:solidFill>
                  <a:srgbClr val="FFFFFF"/>
                </a:solidFill>
                <a:effectLst/>
                <a:uLnTx/>
                <a:uFillTx/>
                <a:latin typeface="Carlito"/>
                <a:ea typeface="+mn-ea"/>
                <a:cs typeface="Carlito"/>
              </a:rPr>
              <a:t>is the </a:t>
            </a:r>
            <a:r>
              <a:rPr kumimoji="0" sz="2800" b="0" i="0" u="none" strike="noStrike" kern="1200" cap="none" spc="-10" normalizeH="0" baseline="0" noProof="0" dirty="0">
                <a:ln>
                  <a:noFill/>
                </a:ln>
                <a:solidFill>
                  <a:srgbClr val="FFFFFF"/>
                </a:solidFill>
                <a:effectLst/>
                <a:uLnTx/>
                <a:uFillTx/>
                <a:latin typeface="Carlito"/>
                <a:ea typeface="+mn-ea"/>
                <a:cs typeface="Carlito"/>
              </a:rPr>
              <a:t>trend </a:t>
            </a:r>
            <a:r>
              <a:rPr kumimoji="0" sz="2800" b="0" i="0" u="none" strike="noStrike" kern="1200" cap="none" spc="-5" normalizeH="0" baseline="0" noProof="0" dirty="0">
                <a:ln>
                  <a:noFill/>
                </a:ln>
                <a:solidFill>
                  <a:srgbClr val="FFFFFF"/>
                </a:solidFill>
                <a:effectLst/>
                <a:uLnTx/>
                <a:uFillTx/>
                <a:latin typeface="Carlito"/>
                <a:ea typeface="+mn-ea"/>
                <a:cs typeface="Carlito"/>
              </a:rPr>
              <a:t>of </a:t>
            </a:r>
            <a:r>
              <a:rPr kumimoji="0" sz="2800" b="0" i="0" u="none" strike="noStrike" kern="1200" cap="none" spc="-15" normalizeH="0" baseline="0" noProof="0" dirty="0">
                <a:ln>
                  <a:noFill/>
                </a:ln>
                <a:solidFill>
                  <a:srgbClr val="FFFFFF"/>
                </a:solidFill>
                <a:effectLst/>
                <a:uLnTx/>
                <a:uFillTx/>
                <a:latin typeface="Carlito"/>
                <a:ea typeface="+mn-ea"/>
                <a:cs typeface="Carlito"/>
              </a:rPr>
              <a:t>games </a:t>
            </a:r>
            <a:r>
              <a:rPr kumimoji="0" sz="2800" b="0" i="0" u="none" strike="noStrike" kern="1200" cap="none" spc="-10" normalizeH="0" baseline="0" noProof="0" dirty="0">
                <a:ln>
                  <a:noFill/>
                </a:ln>
                <a:solidFill>
                  <a:srgbClr val="FFFFFF"/>
                </a:solidFill>
                <a:effectLst/>
                <a:uLnTx/>
                <a:uFillTx/>
                <a:latin typeface="Carlito"/>
                <a:ea typeface="+mn-ea"/>
                <a:cs typeface="Carlito"/>
              </a:rPr>
              <a:t>won </a:t>
            </a:r>
            <a:r>
              <a:rPr kumimoji="0" sz="2800" b="0" i="0" u="none" strike="noStrike" kern="1200" cap="none" spc="-5" normalizeH="0" baseline="0" noProof="0" dirty="0">
                <a:ln>
                  <a:noFill/>
                </a:ln>
                <a:solidFill>
                  <a:srgbClr val="FFFFFF"/>
                </a:solidFill>
                <a:effectLst/>
                <a:uLnTx/>
                <a:uFillTx/>
                <a:latin typeface="Carlito"/>
                <a:ea typeface="+mn-ea"/>
                <a:cs typeface="Carlito"/>
              </a:rPr>
              <a:t>and </a:t>
            </a:r>
            <a:r>
              <a:rPr kumimoji="0" sz="2800" b="0" i="0" u="none" strike="noStrike" kern="1200" cap="none" spc="-15" normalizeH="0" baseline="0" noProof="0" dirty="0">
                <a:ln>
                  <a:noFill/>
                </a:ln>
                <a:solidFill>
                  <a:srgbClr val="FFFFFF"/>
                </a:solidFill>
                <a:effectLst/>
                <a:uLnTx/>
                <a:uFillTx/>
                <a:latin typeface="Carlito"/>
                <a:ea typeface="+mn-ea"/>
                <a:cs typeface="Carlito"/>
              </a:rPr>
              <a:t>lost  by France </a:t>
            </a:r>
            <a:r>
              <a:rPr kumimoji="0" sz="2800" b="0" i="0" u="none" strike="noStrike" kern="1200" cap="none" spc="-5" normalizeH="0" baseline="0" noProof="0" dirty="0">
                <a:ln>
                  <a:noFill/>
                </a:ln>
                <a:solidFill>
                  <a:srgbClr val="FFFFFF"/>
                </a:solidFill>
                <a:effectLst/>
                <a:uLnTx/>
                <a:uFillTx/>
                <a:latin typeface="Carlito"/>
                <a:ea typeface="+mn-ea"/>
                <a:cs typeface="Carlito"/>
              </a:rPr>
              <a:t>in the </a:t>
            </a:r>
            <a:r>
              <a:rPr kumimoji="0" sz="2800" b="0" i="0" u="none" strike="noStrike" kern="1200" cap="none" spc="-15" normalizeH="0" baseline="0" noProof="0" dirty="0">
                <a:ln>
                  <a:noFill/>
                </a:ln>
                <a:solidFill>
                  <a:srgbClr val="FFFFFF"/>
                </a:solidFill>
                <a:effectLst/>
                <a:uLnTx/>
                <a:uFillTx/>
                <a:latin typeface="Carlito"/>
                <a:ea typeface="+mn-ea"/>
                <a:cs typeface="Carlito"/>
              </a:rPr>
              <a:t>last five</a:t>
            </a:r>
            <a:r>
              <a:rPr kumimoji="0" sz="2800" b="0" i="0" u="none" strike="noStrike" kern="1200" cap="none" spc="80" normalizeH="0" baseline="0" noProof="0" dirty="0">
                <a:ln>
                  <a:noFill/>
                </a:ln>
                <a:solidFill>
                  <a:srgbClr val="FFFFFF"/>
                </a:solidFill>
                <a:effectLst/>
                <a:uLnTx/>
                <a:uFillTx/>
                <a:latin typeface="Carlito"/>
                <a:ea typeface="+mn-ea"/>
                <a:cs typeface="Carlito"/>
              </a:rPr>
              <a:t> </a:t>
            </a:r>
            <a:r>
              <a:rPr kumimoji="0" sz="2800" b="0" i="0" u="none" strike="noStrike" kern="1200" cap="none" spc="-25" normalizeH="0" baseline="0" noProof="0" dirty="0">
                <a:ln>
                  <a:noFill/>
                </a:ln>
                <a:solidFill>
                  <a:srgbClr val="FFFFFF"/>
                </a:solidFill>
                <a:effectLst/>
                <a:uLnTx/>
                <a:uFillTx/>
                <a:latin typeface="Carlito"/>
                <a:ea typeface="+mn-ea"/>
                <a:cs typeface="Carlito"/>
              </a:rPr>
              <a:t>years?</a:t>
            </a:r>
            <a:endParaRPr kumimoji="0" sz="2800" b="0" i="0" u="none" strike="noStrike" kern="1200" cap="none" spc="0" normalizeH="0" baseline="0" noProof="0">
              <a:ln>
                <a:noFill/>
              </a:ln>
              <a:solidFill>
                <a:prstClr val="black"/>
              </a:solidFill>
              <a:effectLst/>
              <a:uLnTx/>
              <a:uFillTx/>
              <a:latin typeface="Carlito"/>
              <a:ea typeface="+mn-ea"/>
              <a:cs typeface="Carlito"/>
            </a:endParaRPr>
          </a:p>
          <a:p>
            <a:pPr marL="241300" marR="548005" lvl="0" indent="-228600" algn="l" defTabSz="914400" rtl="0" eaLnBrk="1" fontAlgn="auto" latinLnBrk="0" hangingPunct="1">
              <a:lnSpc>
                <a:spcPts val="3020"/>
              </a:lnSpc>
              <a:spcBef>
                <a:spcPts val="800"/>
              </a:spcBef>
              <a:spcAft>
                <a:spcPts val="0"/>
              </a:spcAft>
              <a:buClrTx/>
              <a:buSzTx/>
              <a:buFont typeface="Arial"/>
              <a:buChar char="•"/>
              <a:tabLst>
                <a:tab pos="241300" algn="l"/>
              </a:tabLst>
              <a:defRPr/>
            </a:pPr>
            <a:r>
              <a:rPr kumimoji="0" sz="2800" b="0" i="0" u="none" strike="noStrike" kern="1200" cap="none" spc="-10" normalizeH="0" baseline="0" noProof="0" dirty="0">
                <a:ln>
                  <a:noFill/>
                </a:ln>
                <a:solidFill>
                  <a:srgbClr val="FFFFFF"/>
                </a:solidFill>
                <a:effectLst/>
                <a:uLnTx/>
                <a:uFillTx/>
                <a:latin typeface="Carlito"/>
                <a:ea typeface="+mn-ea"/>
                <a:cs typeface="Carlito"/>
              </a:rPr>
              <a:t>What </a:t>
            </a:r>
            <a:r>
              <a:rPr kumimoji="0" sz="2800" b="0" i="0" u="none" strike="noStrike" kern="1200" cap="none" spc="-15" normalizeH="0" baseline="0" noProof="0" dirty="0">
                <a:ln>
                  <a:noFill/>
                </a:ln>
                <a:solidFill>
                  <a:srgbClr val="FFFFFF"/>
                </a:solidFill>
                <a:effectLst/>
                <a:uLnTx/>
                <a:uFillTx/>
                <a:latin typeface="Carlito"/>
                <a:ea typeface="+mn-ea"/>
                <a:cs typeface="Carlito"/>
              </a:rPr>
              <a:t>country </a:t>
            </a:r>
            <a:r>
              <a:rPr kumimoji="0" sz="2800" b="0" i="0" u="none" strike="noStrike" kern="1200" cap="none" spc="-10" normalizeH="0" baseline="0" noProof="0" dirty="0">
                <a:ln>
                  <a:noFill/>
                </a:ln>
                <a:solidFill>
                  <a:srgbClr val="FFFFFF"/>
                </a:solidFill>
                <a:effectLst/>
                <a:uLnTx/>
                <a:uFillTx/>
                <a:latin typeface="Carlito"/>
                <a:ea typeface="+mn-ea"/>
                <a:cs typeface="Carlito"/>
              </a:rPr>
              <a:t>has </a:t>
            </a:r>
            <a:r>
              <a:rPr kumimoji="0" sz="2800" b="0" i="0" u="none" strike="noStrike" kern="1200" cap="none" spc="-5" normalizeH="0" baseline="0" noProof="0" dirty="0">
                <a:ln>
                  <a:noFill/>
                </a:ln>
                <a:solidFill>
                  <a:srgbClr val="FFFFFF"/>
                </a:solidFill>
                <a:effectLst/>
                <a:uLnTx/>
                <a:uFillTx/>
                <a:latin typeface="Carlito"/>
                <a:ea typeface="+mn-ea"/>
                <a:cs typeface="Carlito"/>
              </a:rPr>
              <a:t>the </a:t>
            </a:r>
            <a:r>
              <a:rPr kumimoji="0" sz="2800" b="0" i="0" u="none" strike="noStrike" kern="1200" cap="none" spc="-15" normalizeH="0" baseline="0" noProof="0" dirty="0">
                <a:ln>
                  <a:noFill/>
                </a:ln>
                <a:solidFill>
                  <a:srgbClr val="FFFFFF"/>
                </a:solidFill>
                <a:effectLst/>
                <a:uLnTx/>
                <a:uFillTx/>
                <a:latin typeface="Carlito"/>
                <a:ea typeface="+mn-ea"/>
                <a:cs typeface="Carlito"/>
              </a:rPr>
              <a:t>most </a:t>
            </a:r>
            <a:r>
              <a:rPr kumimoji="0" sz="2800" b="0" i="0" u="none" strike="noStrike" kern="1200" cap="none" spc="-5" normalizeH="0" baseline="0" noProof="0" dirty="0">
                <a:ln>
                  <a:noFill/>
                </a:ln>
                <a:solidFill>
                  <a:srgbClr val="FFFFFF"/>
                </a:solidFill>
                <a:effectLst/>
                <a:uLnTx/>
                <a:uFillTx/>
                <a:latin typeface="Carlito"/>
                <a:ea typeface="+mn-ea"/>
                <a:cs typeface="Carlito"/>
              </a:rPr>
              <a:t>and </a:t>
            </a:r>
            <a:r>
              <a:rPr kumimoji="0" sz="2800" b="0" i="0" u="none" strike="noStrike" kern="1200" cap="none" spc="-10" normalizeH="0" baseline="0" noProof="0" dirty="0">
                <a:ln>
                  <a:noFill/>
                </a:ln>
                <a:solidFill>
                  <a:srgbClr val="FFFFFF"/>
                </a:solidFill>
                <a:effectLst/>
                <a:uLnTx/>
                <a:uFillTx/>
                <a:latin typeface="Carlito"/>
                <a:ea typeface="+mn-ea"/>
                <a:cs typeface="Carlito"/>
              </a:rPr>
              <a:t>least  goal</a:t>
            </a:r>
            <a:r>
              <a:rPr kumimoji="0" sz="2800" b="0" i="0" u="none" strike="noStrike" kern="1200" cap="none" spc="-20" normalizeH="0" baseline="0" noProof="0" dirty="0">
                <a:ln>
                  <a:noFill/>
                </a:ln>
                <a:solidFill>
                  <a:srgbClr val="FFFFFF"/>
                </a:solidFill>
                <a:effectLst/>
                <a:uLnTx/>
                <a:uFillTx/>
                <a:latin typeface="Carlito"/>
                <a:ea typeface="+mn-ea"/>
                <a:cs typeface="Carlito"/>
              </a:rPr>
              <a:t> difference?</a:t>
            </a:r>
            <a:endParaRPr kumimoji="0" sz="2800" b="0" i="0" u="none" strike="noStrike" kern="1200" cap="none" spc="0" normalizeH="0" baseline="0" noProof="0">
              <a:ln>
                <a:noFill/>
              </a:ln>
              <a:solidFill>
                <a:prstClr val="black"/>
              </a:solidFill>
              <a:effectLst/>
              <a:uLnTx/>
              <a:uFillTx/>
              <a:latin typeface="Carlito"/>
              <a:ea typeface="+mn-ea"/>
              <a:cs typeface="Carlito"/>
            </a:endParaRPr>
          </a:p>
          <a:p>
            <a:pPr marL="241300" marR="0" lvl="0" indent="-228600" algn="l" defTabSz="914400" rtl="0" eaLnBrk="1" fontAlgn="auto" latinLnBrk="0" hangingPunct="1">
              <a:lnSpc>
                <a:spcPts val="3190"/>
              </a:lnSpc>
              <a:spcBef>
                <a:spcPts val="430"/>
              </a:spcBef>
              <a:spcAft>
                <a:spcPts val="0"/>
              </a:spcAft>
              <a:buClrTx/>
              <a:buSzTx/>
              <a:buFont typeface="Arial"/>
              <a:buChar char="•"/>
              <a:tabLst>
                <a:tab pos="241300" algn="l"/>
              </a:tabLst>
              <a:defRPr/>
            </a:pPr>
            <a:r>
              <a:rPr kumimoji="0" sz="2800" b="0" i="0" u="none" strike="noStrike" kern="1200" cap="none" spc="-10" normalizeH="0" baseline="0" noProof="0" dirty="0">
                <a:ln>
                  <a:noFill/>
                </a:ln>
                <a:solidFill>
                  <a:srgbClr val="FFFFFF"/>
                </a:solidFill>
                <a:effectLst/>
                <a:uLnTx/>
                <a:uFillTx/>
                <a:latin typeface="Carlito"/>
                <a:ea typeface="+mn-ea"/>
                <a:cs typeface="Carlito"/>
              </a:rPr>
              <a:t>What </a:t>
            </a:r>
            <a:r>
              <a:rPr kumimoji="0" sz="2800" b="0" i="0" u="none" strike="noStrike" kern="1200" cap="none" spc="-15" normalizeH="0" baseline="0" noProof="0" dirty="0">
                <a:ln>
                  <a:noFill/>
                </a:ln>
                <a:solidFill>
                  <a:srgbClr val="FFFFFF"/>
                </a:solidFill>
                <a:effectLst/>
                <a:uLnTx/>
                <a:uFillTx/>
                <a:latin typeface="Carlito"/>
                <a:ea typeface="+mn-ea"/>
                <a:cs typeface="Carlito"/>
              </a:rPr>
              <a:t>was </a:t>
            </a:r>
            <a:r>
              <a:rPr kumimoji="0" sz="2800" b="0" i="0" u="none" strike="noStrike" kern="1200" cap="none" spc="-25" normalizeH="0" baseline="0" noProof="0" dirty="0">
                <a:ln>
                  <a:noFill/>
                </a:ln>
                <a:solidFill>
                  <a:srgbClr val="FFFFFF"/>
                </a:solidFill>
                <a:effectLst/>
                <a:uLnTx/>
                <a:uFillTx/>
                <a:latin typeface="Carlito"/>
                <a:ea typeface="+mn-ea"/>
                <a:cs typeface="Carlito"/>
              </a:rPr>
              <a:t>Nigeria’s </a:t>
            </a:r>
            <a:r>
              <a:rPr kumimoji="0" sz="2800" b="0" i="0" u="none" strike="noStrike" kern="1200" cap="none" spc="-15" normalizeH="0" baseline="0" noProof="0" dirty="0">
                <a:ln>
                  <a:noFill/>
                </a:ln>
                <a:solidFill>
                  <a:srgbClr val="FFFFFF"/>
                </a:solidFill>
                <a:effectLst/>
                <a:uLnTx/>
                <a:uFillTx/>
                <a:latin typeface="Carlito"/>
                <a:ea typeface="+mn-ea"/>
                <a:cs typeface="Carlito"/>
              </a:rPr>
              <a:t>performance </a:t>
            </a:r>
            <a:r>
              <a:rPr kumimoji="0" sz="2800" b="0" i="0" u="none" strike="noStrike" kern="1200" cap="none" spc="-5" normalizeH="0" baseline="0" noProof="0" dirty="0">
                <a:ln>
                  <a:noFill/>
                </a:ln>
                <a:solidFill>
                  <a:srgbClr val="FFFFFF"/>
                </a:solidFill>
                <a:effectLst/>
                <a:uLnTx/>
                <a:uFillTx/>
                <a:latin typeface="Carlito"/>
                <a:ea typeface="+mn-ea"/>
                <a:cs typeface="Carlito"/>
              </a:rPr>
              <a:t>in</a:t>
            </a:r>
            <a:r>
              <a:rPr kumimoji="0" sz="2800" b="0" i="0" u="none" strike="noStrike" kern="1200" cap="none" spc="70" normalizeH="0" baseline="0" noProof="0" dirty="0">
                <a:ln>
                  <a:noFill/>
                </a:ln>
                <a:solidFill>
                  <a:srgbClr val="FFFFFF"/>
                </a:solidFill>
                <a:effectLst/>
                <a:uLnTx/>
                <a:uFillTx/>
                <a:latin typeface="Carlito"/>
                <a:ea typeface="+mn-ea"/>
                <a:cs typeface="Carlito"/>
              </a:rPr>
              <a:t> </a:t>
            </a:r>
            <a:r>
              <a:rPr kumimoji="0" sz="2800" b="0" i="0" u="none" strike="noStrike" kern="1200" cap="none" spc="-5" normalizeH="0" baseline="0" noProof="0" dirty="0">
                <a:ln>
                  <a:noFill/>
                </a:ln>
                <a:solidFill>
                  <a:srgbClr val="FFFFFF"/>
                </a:solidFill>
                <a:effectLst/>
                <a:uLnTx/>
                <a:uFillTx/>
                <a:latin typeface="Carlito"/>
                <a:ea typeface="+mn-ea"/>
                <a:cs typeface="Carlito"/>
              </a:rPr>
              <a:t>the</a:t>
            </a:r>
            <a:endParaRPr kumimoji="0" sz="2800" b="0" i="0" u="none" strike="noStrike" kern="1200" cap="none" spc="0" normalizeH="0" baseline="0" noProof="0">
              <a:ln>
                <a:noFill/>
              </a:ln>
              <a:solidFill>
                <a:prstClr val="black"/>
              </a:solidFill>
              <a:effectLst/>
              <a:uLnTx/>
              <a:uFillTx/>
              <a:latin typeface="Carlito"/>
              <a:ea typeface="+mn-ea"/>
              <a:cs typeface="Carlito"/>
            </a:endParaRPr>
          </a:p>
          <a:p>
            <a:pPr marL="241300" marR="0" lvl="0" indent="0" algn="l" defTabSz="914400" rtl="0" eaLnBrk="1" fontAlgn="auto" latinLnBrk="0" hangingPunct="1">
              <a:lnSpc>
                <a:spcPts val="3190"/>
              </a:lnSpc>
              <a:spcBef>
                <a:spcPts val="0"/>
              </a:spcBef>
              <a:spcAft>
                <a:spcPts val="0"/>
              </a:spcAft>
              <a:buClrTx/>
              <a:buSzTx/>
              <a:buFontTx/>
              <a:buNone/>
              <a:tabLst/>
              <a:defRPr/>
            </a:pPr>
            <a:r>
              <a:rPr kumimoji="0" sz="2800" b="0" i="0" u="none" strike="noStrike" kern="1200" cap="none" spc="-15" normalizeH="0" baseline="0" noProof="0" dirty="0">
                <a:ln>
                  <a:noFill/>
                </a:ln>
                <a:solidFill>
                  <a:srgbClr val="FFFFFF"/>
                </a:solidFill>
                <a:effectLst/>
                <a:uLnTx/>
                <a:uFillTx/>
                <a:latin typeface="Carlito"/>
                <a:ea typeface="+mn-ea"/>
                <a:cs typeface="Carlito"/>
              </a:rPr>
              <a:t>last </a:t>
            </a:r>
            <a:r>
              <a:rPr kumimoji="0" sz="2800" b="0" i="0" u="none" strike="noStrike" kern="1200" cap="none" spc="-5" normalizeH="0" baseline="0" noProof="0" dirty="0">
                <a:ln>
                  <a:noFill/>
                </a:ln>
                <a:solidFill>
                  <a:srgbClr val="FFFFFF"/>
                </a:solidFill>
                <a:effectLst/>
                <a:uLnTx/>
                <a:uFillTx/>
                <a:latin typeface="Carlito"/>
                <a:ea typeface="+mn-ea"/>
                <a:cs typeface="Carlito"/>
              </a:rPr>
              <a:t>5</a:t>
            </a:r>
            <a:r>
              <a:rPr kumimoji="0" sz="2800" b="0" i="0" u="none" strike="noStrike" kern="1200" cap="none" spc="30" normalizeH="0" baseline="0" noProof="0" dirty="0">
                <a:ln>
                  <a:noFill/>
                </a:ln>
                <a:solidFill>
                  <a:srgbClr val="FFFFFF"/>
                </a:solidFill>
                <a:effectLst/>
                <a:uLnTx/>
                <a:uFillTx/>
                <a:latin typeface="Carlito"/>
                <a:ea typeface="+mn-ea"/>
                <a:cs typeface="Carlito"/>
              </a:rPr>
              <a:t> </a:t>
            </a:r>
            <a:r>
              <a:rPr kumimoji="0" sz="2800" b="0" i="0" u="none" strike="noStrike" kern="1200" cap="none" spc="-20" normalizeH="0" baseline="0" noProof="0" dirty="0">
                <a:ln>
                  <a:noFill/>
                </a:ln>
                <a:solidFill>
                  <a:srgbClr val="FFFFFF"/>
                </a:solidFill>
                <a:effectLst/>
                <a:uLnTx/>
                <a:uFillTx/>
                <a:latin typeface="Carlito"/>
                <a:ea typeface="+mn-ea"/>
                <a:cs typeface="Carlito"/>
              </a:rPr>
              <a:t>years?</a:t>
            </a:r>
            <a:endParaRPr kumimoji="0" sz="2800" b="0" i="0" u="none" strike="noStrike" kern="1200" cap="none" spc="0" normalizeH="0" baseline="0" noProof="0">
              <a:ln>
                <a:noFill/>
              </a:ln>
              <a:solidFill>
                <a:prstClr val="black"/>
              </a:solidFill>
              <a:effectLst/>
              <a:uLnTx/>
              <a:uFillTx/>
              <a:latin typeface="Carlito"/>
              <a:ea typeface="+mn-ea"/>
              <a:cs typeface="Carli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3EDE4B-1048-358F-B94D-8D3BA10203F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95022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Sticky notes on a wall">
            <a:extLst>
              <a:ext uri="{FF2B5EF4-FFF2-40B4-BE49-F238E27FC236}">
                <a16:creationId xmlns:a16="http://schemas.microsoft.com/office/drawing/2014/main" id="{387E6F53-D8C0-10B5-90E9-2C7C22CED26C}"/>
              </a:ext>
            </a:extLst>
          </p:cNvPr>
          <p:cNvPicPr>
            <a:picLocks noChangeAspect="1"/>
          </p:cNvPicPr>
          <p:nvPr/>
        </p:nvPicPr>
        <p:blipFill rotWithShape="1">
          <a:blip r:embed="rId2">
            <a:alphaModFix amt="35000"/>
          </a:blip>
          <a:srcRect t="13629" b="5726"/>
          <a:stretch/>
        </p:blipFill>
        <p:spPr>
          <a:xfrm>
            <a:off x="20" y="10"/>
            <a:ext cx="12191980" cy="6857990"/>
          </a:xfrm>
          <a:prstGeom prst="rect">
            <a:avLst/>
          </a:prstGeom>
        </p:spPr>
      </p:pic>
      <p:sp>
        <p:nvSpPr>
          <p:cNvPr id="4" name="object 4">
            <a:extLst>
              <a:ext uri="{FF2B5EF4-FFF2-40B4-BE49-F238E27FC236}">
                <a16:creationId xmlns:a16="http://schemas.microsoft.com/office/drawing/2014/main" id="{CC7F54F0-9184-7AD6-6FB6-6FC2A9AB773B}"/>
              </a:ext>
            </a:extLst>
          </p:cNvPr>
          <p:cNvSpPr txBox="1">
            <a:spLocks noGrp="1"/>
          </p:cNvSpPr>
          <p:nvPr>
            <p:ph type="title"/>
          </p:nvPr>
        </p:nvSpPr>
        <p:spPr>
          <a:xfrm>
            <a:off x="838200" y="365125"/>
            <a:ext cx="10515600" cy="1325563"/>
          </a:xfrm>
          <a:prstGeom prst="rect">
            <a:avLst/>
          </a:prstGeom>
        </p:spPr>
        <p:txBody>
          <a:bodyPr vert="horz" lIns="0" tIns="12065" rIns="0" bIns="0" rtlCol="0">
            <a:normAutofit/>
          </a:bodyPr>
          <a:lstStyle/>
          <a:p>
            <a:pPr marL="12700">
              <a:spcBef>
                <a:spcPts val="95"/>
              </a:spcBef>
            </a:pPr>
            <a:r>
              <a:rPr lang="en-GB" sz="3100" b="1" spc="-10" dirty="0">
                <a:solidFill>
                  <a:srgbClr val="FFFFFF"/>
                </a:solidFill>
                <a:latin typeface="Arial" panose="020B0604020202020204" pitchFamily="34" charset="0"/>
                <a:cs typeface="Arial" panose="020B0604020202020204" pitchFamily="34" charset="0"/>
              </a:rPr>
              <a:t>Education for All Fundraising Case</a:t>
            </a:r>
            <a:r>
              <a:rPr lang="en-GB" sz="3100" b="1" spc="114" dirty="0">
                <a:solidFill>
                  <a:srgbClr val="FFFFFF"/>
                </a:solidFill>
                <a:latin typeface="Arial" panose="020B0604020202020204" pitchFamily="34" charset="0"/>
                <a:cs typeface="Arial" panose="020B0604020202020204" pitchFamily="34" charset="0"/>
              </a:rPr>
              <a:t> </a:t>
            </a:r>
            <a:r>
              <a:rPr lang="en-GB" sz="3100" b="1" spc="-5" dirty="0">
                <a:solidFill>
                  <a:srgbClr val="FFFFFF"/>
                </a:solidFill>
                <a:latin typeface="Arial" panose="020B0604020202020204" pitchFamily="34" charset="0"/>
                <a:cs typeface="Arial" panose="020B0604020202020204" pitchFamily="34" charset="0"/>
              </a:rPr>
              <a:t>Study</a:t>
            </a:r>
            <a:br>
              <a:rPr lang="en-GB" sz="3100" b="1" spc="-5" dirty="0">
                <a:solidFill>
                  <a:srgbClr val="FFFFFF"/>
                </a:solidFill>
                <a:latin typeface="Arial" panose="020B0604020202020204" pitchFamily="34" charset="0"/>
                <a:cs typeface="Arial" panose="020B0604020202020204" pitchFamily="34" charset="0"/>
              </a:rPr>
            </a:br>
            <a:br>
              <a:rPr lang="en-GB" sz="3100" b="1" spc="-5" dirty="0">
                <a:solidFill>
                  <a:srgbClr val="FFFFFF"/>
                </a:solidFill>
                <a:latin typeface="Arial" panose="020B0604020202020204" pitchFamily="34" charset="0"/>
                <a:cs typeface="Arial" panose="020B0604020202020204" pitchFamily="34" charset="0"/>
              </a:rPr>
            </a:br>
            <a:r>
              <a:rPr lang="en-GB" sz="3100" b="1" spc="-5" dirty="0">
                <a:solidFill>
                  <a:srgbClr val="FFFFFF"/>
                </a:solidFill>
                <a:latin typeface="Arial" panose="020B0604020202020204" pitchFamily="34" charset="0"/>
                <a:cs typeface="Arial" panose="020B0604020202020204" pitchFamily="34" charset="0"/>
              </a:rPr>
              <a:t>SQL Project</a:t>
            </a:r>
            <a:endParaRPr lang="en-GB" sz="3100" b="1" dirty="0">
              <a:solidFill>
                <a:srgbClr val="FFFFFF"/>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F70B1FD-FC86-D4AA-69C4-125996A25FB7}"/>
              </a:ext>
            </a:extLst>
          </p:cNvPr>
          <p:cNvSpPr>
            <a:spLocks noGrp="1"/>
          </p:cNvSpPr>
          <p:nvPr>
            <p:ph idx="1"/>
          </p:nvPr>
        </p:nvSpPr>
        <p:spPr>
          <a:xfrm>
            <a:off x="838200" y="1825625"/>
            <a:ext cx="10515600" cy="4351338"/>
          </a:xfrm>
        </p:spPr>
        <p:txBody>
          <a:bodyPr>
            <a:normAutofit/>
          </a:bodyPr>
          <a:lstStyle/>
          <a:p>
            <a:pPr marL="514350" indent="-514350">
              <a:buAutoNum type="alphaLcParenR"/>
            </a:pPr>
            <a:r>
              <a:rPr lang="en-US" dirty="0">
                <a:solidFill>
                  <a:srgbClr val="FFFFFF"/>
                </a:solidFill>
                <a:latin typeface="Arial" panose="020B0604020202020204" pitchFamily="34" charset="0"/>
                <a:cs typeface="Arial" panose="020B0604020202020204" pitchFamily="34" charset="0"/>
              </a:rPr>
              <a:t>How </a:t>
            </a:r>
            <a:r>
              <a:rPr lang="en-US" spc="-5" dirty="0">
                <a:solidFill>
                  <a:srgbClr val="FFFFFF"/>
                </a:solidFill>
                <a:latin typeface="Arial" panose="020B0604020202020204" pitchFamily="34" charset="0"/>
                <a:cs typeface="Arial" panose="020B0604020202020204" pitchFamily="34" charset="0"/>
              </a:rPr>
              <a:t>much </a:t>
            </a:r>
            <a:r>
              <a:rPr lang="en-US" dirty="0">
                <a:solidFill>
                  <a:srgbClr val="FFFFFF"/>
                </a:solidFill>
                <a:latin typeface="Arial" panose="020B0604020202020204" pitchFamily="34" charset="0"/>
                <a:cs typeface="Arial" panose="020B0604020202020204" pitchFamily="34" charset="0"/>
              </a:rPr>
              <a:t>is </a:t>
            </a:r>
            <a:r>
              <a:rPr lang="en-US" spc="-5" dirty="0">
                <a:solidFill>
                  <a:srgbClr val="FFFFFF"/>
                </a:solidFill>
                <a:latin typeface="Arial" panose="020B0604020202020204" pitchFamily="34" charset="0"/>
                <a:cs typeface="Arial" panose="020B0604020202020204" pitchFamily="34" charset="0"/>
              </a:rPr>
              <a:t>the total</a:t>
            </a:r>
            <a:r>
              <a:rPr lang="en-US" spc="35" dirty="0">
                <a:solidFill>
                  <a:srgbClr val="FFFFFF"/>
                </a:solidFill>
                <a:latin typeface="Arial" panose="020B0604020202020204" pitchFamily="34" charset="0"/>
                <a:cs typeface="Arial" panose="020B0604020202020204" pitchFamily="34" charset="0"/>
              </a:rPr>
              <a:t> </a:t>
            </a:r>
            <a:r>
              <a:rPr lang="en-US" spc="-5" dirty="0">
                <a:solidFill>
                  <a:srgbClr val="FFFFFF"/>
                </a:solidFill>
                <a:latin typeface="Arial" panose="020B0604020202020204" pitchFamily="34" charset="0"/>
                <a:cs typeface="Arial" panose="020B0604020202020204" pitchFamily="34" charset="0"/>
              </a:rPr>
              <a:t>donation?</a:t>
            </a:r>
            <a:r>
              <a:rPr lang="en-US" dirty="0">
                <a:solidFill>
                  <a:srgbClr val="FFFFFF"/>
                </a:solidFill>
                <a:latin typeface="Arial" panose="020B0604020202020204" pitchFamily="34" charset="0"/>
                <a:cs typeface="Arial" panose="020B0604020202020204" pitchFamily="34" charset="0"/>
              </a:rPr>
              <a:t> </a:t>
            </a:r>
          </a:p>
          <a:p>
            <a:pPr marL="0" indent="0">
              <a:buNone/>
            </a:pPr>
            <a:endParaRPr lang="en-US" b="1" dirty="0">
              <a:solidFill>
                <a:srgbClr val="FFFFFF"/>
              </a:solidFill>
              <a:latin typeface="Arial" panose="020B0604020202020204" pitchFamily="34" charset="0"/>
              <a:cs typeface="Arial" panose="020B0604020202020204" pitchFamily="34" charset="0"/>
            </a:endParaRPr>
          </a:p>
          <a:p>
            <a:pPr marL="0" indent="0">
              <a:buNone/>
            </a:pPr>
            <a:r>
              <a:rPr lang="en-US" b="1" u="sng" dirty="0">
                <a:solidFill>
                  <a:srgbClr val="FFFFFF"/>
                </a:solidFill>
                <a:latin typeface="Arial" panose="020B0604020202020204" pitchFamily="34" charset="0"/>
                <a:cs typeface="Arial" panose="020B0604020202020204" pitchFamily="34" charset="0"/>
              </a:rPr>
              <a:t>Syntax:</a:t>
            </a:r>
            <a:r>
              <a:rPr lang="en-US" b="1" dirty="0">
                <a:solidFill>
                  <a:srgbClr val="FFFFFF"/>
                </a:solidFill>
                <a:latin typeface="Arial" panose="020B0604020202020204" pitchFamily="34" charset="0"/>
                <a:cs typeface="Arial" panose="020B0604020202020204" pitchFamily="34" charset="0"/>
              </a:rPr>
              <a:t> </a:t>
            </a:r>
          </a:p>
          <a:p>
            <a:pPr marL="0" indent="0">
              <a:buNone/>
            </a:pPr>
            <a:r>
              <a:rPr lang="en-US" b="1" dirty="0">
                <a:solidFill>
                  <a:srgbClr val="FFFFFF"/>
                </a:solidFill>
                <a:latin typeface="Arial" panose="020B0604020202020204" pitchFamily="34" charset="0"/>
                <a:cs typeface="Arial" panose="020B0604020202020204" pitchFamily="34" charset="0"/>
              </a:rPr>
              <a:t>	</a:t>
            </a:r>
            <a:r>
              <a:rPr lang="en-US" dirty="0">
                <a:solidFill>
                  <a:srgbClr val="FFFFFF"/>
                </a:solidFill>
                <a:latin typeface="Arial" panose="020B0604020202020204" pitchFamily="34" charset="0"/>
                <a:cs typeface="Arial" panose="020B0604020202020204" pitchFamily="34" charset="0"/>
              </a:rPr>
              <a:t>SELECT Sum(donation) AS "Total Donation"</a:t>
            </a:r>
          </a:p>
          <a:p>
            <a:pPr marL="457200" lvl="1" indent="0">
              <a:buNone/>
            </a:pPr>
            <a:r>
              <a:rPr lang="en-US" dirty="0">
                <a:solidFill>
                  <a:srgbClr val="FFFFFF"/>
                </a:solidFill>
                <a:latin typeface="Arial" panose="020B0604020202020204" pitchFamily="34" charset="0"/>
                <a:cs typeface="Arial" panose="020B0604020202020204" pitchFamily="34" charset="0"/>
              </a:rPr>
              <a:t>	FROM </a:t>
            </a:r>
            <a:r>
              <a:rPr lang="en-US" dirty="0" err="1">
                <a:solidFill>
                  <a:srgbClr val="FFFFFF"/>
                </a:solidFill>
                <a:latin typeface="Arial" panose="020B0604020202020204" pitchFamily="34" charset="0"/>
                <a:cs typeface="Arial" panose="020B0604020202020204" pitchFamily="34" charset="0"/>
              </a:rPr>
              <a:t>donation_data</a:t>
            </a:r>
            <a:r>
              <a:rPr lang="en-US" dirty="0">
                <a:solidFill>
                  <a:srgbClr val="FFFFFF"/>
                </a:solidFill>
                <a:latin typeface="Arial" panose="020B0604020202020204" pitchFamily="34" charset="0"/>
                <a:cs typeface="Arial" panose="020B0604020202020204" pitchFamily="34" charset="0"/>
              </a:rPr>
              <a:t>;</a:t>
            </a:r>
          </a:p>
          <a:p>
            <a:pPr marL="0" lvl="1" indent="0">
              <a:buNone/>
            </a:pPr>
            <a:endParaRPr lang="en-US" b="1" dirty="0">
              <a:solidFill>
                <a:srgbClr val="FFFFFF"/>
              </a:solidFill>
              <a:latin typeface="Arial" panose="020B0604020202020204" pitchFamily="34" charset="0"/>
              <a:cs typeface="Arial" panose="020B0604020202020204" pitchFamily="34" charset="0"/>
            </a:endParaRPr>
          </a:p>
          <a:p>
            <a:pPr marL="0" lvl="1" indent="0">
              <a:buNone/>
            </a:pPr>
            <a:r>
              <a:rPr lang="en-US" b="1" u="sng" dirty="0">
                <a:solidFill>
                  <a:srgbClr val="FFFFFF"/>
                </a:solidFill>
                <a:latin typeface="Arial" panose="020B0604020202020204" pitchFamily="34" charset="0"/>
                <a:cs typeface="Arial" panose="020B0604020202020204" pitchFamily="34" charset="0"/>
              </a:rPr>
              <a:t>Data Output:</a:t>
            </a:r>
          </a:p>
          <a:p>
            <a:pPr marL="457200" lvl="1" indent="0">
              <a:buNone/>
            </a:pPr>
            <a:r>
              <a:rPr lang="en-US" dirty="0">
                <a:solidFill>
                  <a:srgbClr val="FFFFFF"/>
                </a:solidFill>
                <a:latin typeface="Arial" panose="020B0604020202020204" pitchFamily="34" charset="0"/>
                <a:cs typeface="Arial" panose="020B0604020202020204" pitchFamily="34" charset="0"/>
              </a:rPr>
              <a:t>Total Donation</a:t>
            </a:r>
          </a:p>
          <a:p>
            <a:pPr marL="457200" lvl="1" indent="0">
              <a:buNone/>
            </a:pPr>
            <a:r>
              <a:rPr lang="en-US" dirty="0">
                <a:solidFill>
                  <a:srgbClr val="FFFFFF"/>
                </a:solidFill>
                <a:latin typeface="Arial" panose="020B0604020202020204" pitchFamily="34" charset="0"/>
                <a:cs typeface="Arial" panose="020B0604020202020204" pitchFamily="34" charset="0"/>
              </a:rPr>
              <a:t>	249085</a:t>
            </a:r>
          </a:p>
        </p:txBody>
      </p:sp>
    </p:spTree>
    <p:extLst>
      <p:ext uri="{BB962C8B-B14F-4D97-AF65-F5344CB8AC3E}">
        <p14:creationId xmlns:p14="http://schemas.microsoft.com/office/powerpoint/2010/main" val="81314772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675</TotalTime>
  <Words>1863</Words>
  <Application>Microsoft Office PowerPoint</Application>
  <PresentationFormat>Widescreen</PresentationFormat>
  <Paragraphs>213</Paragraphs>
  <Slides>25</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25</vt:i4>
      </vt:variant>
    </vt:vector>
  </HeadingPairs>
  <TitlesOfParts>
    <vt:vector size="33" baseType="lpstr">
      <vt:lpstr>Algerian</vt:lpstr>
      <vt:lpstr>Arial</vt:lpstr>
      <vt:lpstr>Calibri</vt:lpstr>
      <vt:lpstr>Calibri Light</vt:lpstr>
      <vt:lpstr>Carlito</vt:lpstr>
      <vt:lpstr>Georgia</vt:lpstr>
      <vt:lpstr>Office Theme</vt:lpstr>
      <vt:lpstr>1_Office Theme</vt:lpstr>
      <vt:lpstr>Avenue Impact - Data Analyst   Final Project</vt:lpstr>
      <vt:lpstr>FIFA World Cup  Case Study 2002 – 2018</vt:lpstr>
      <vt:lpstr>General Questions</vt:lpstr>
      <vt:lpstr>PowerPoint Presentation</vt:lpstr>
      <vt:lpstr>PowerPoint Presentation</vt:lpstr>
      <vt:lpstr>PowerPoint Presentation</vt:lpstr>
      <vt:lpstr>PowerPoint Presentation</vt:lpstr>
      <vt:lpstr>PowerPoint Presentation</vt:lpstr>
      <vt:lpstr>Education for All Fundraising Case Study  SQL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Other Analysis 1. Increase the number of Donors (part a)</vt:lpstr>
      <vt:lpstr>Other Analysis 1. Increase the number of Donors (part b)</vt:lpstr>
      <vt:lpstr>Other Analysis 2. Increase the donation frequency of the donors</vt:lpstr>
      <vt:lpstr>Other Analysis 3. Increase the value of donation from the donors (part a)</vt:lpstr>
      <vt:lpstr>Other Analysis 3. Increase the value of donation from the donors (part b)</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Avenue Impact - Data Analyst   Final Project</dc:title>
  <dc:creator>Luis, Victor</dc:creator>
  <cp:lastModifiedBy>pc</cp:lastModifiedBy>
  <cp:revision>9</cp:revision>
  <dcterms:created xsi:type="dcterms:W3CDTF">2023-06-27T14:51:54Z</dcterms:created>
  <dcterms:modified xsi:type="dcterms:W3CDTF">2023-07-15T13:08:51Z</dcterms:modified>
</cp:coreProperties>
</file>

<file path=docProps/thumbnail.jpeg>
</file>